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341" r:id="rId1"/>
  </p:sldMasterIdLst>
  <p:notesMasterIdLst>
    <p:notesMasterId r:id="rId41"/>
  </p:notesMasterIdLst>
  <p:sldIdLst>
    <p:sldId id="267" r:id="rId2"/>
    <p:sldId id="268" r:id="rId3"/>
    <p:sldId id="284" r:id="rId4"/>
    <p:sldId id="271" r:id="rId5"/>
    <p:sldId id="272" r:id="rId6"/>
    <p:sldId id="262" r:id="rId7"/>
    <p:sldId id="273" r:id="rId8"/>
    <p:sldId id="264" r:id="rId9"/>
    <p:sldId id="274" r:id="rId10"/>
    <p:sldId id="275" r:id="rId11"/>
    <p:sldId id="276" r:id="rId12"/>
    <p:sldId id="277" r:id="rId13"/>
    <p:sldId id="278" r:id="rId14"/>
    <p:sldId id="285" r:id="rId15"/>
    <p:sldId id="279" r:id="rId16"/>
    <p:sldId id="265" r:id="rId17"/>
    <p:sldId id="286" r:id="rId18"/>
    <p:sldId id="287" r:id="rId19"/>
    <p:sldId id="288" r:id="rId20"/>
    <p:sldId id="289" r:id="rId21"/>
    <p:sldId id="290" r:id="rId22"/>
    <p:sldId id="291" r:id="rId23"/>
    <p:sldId id="292" r:id="rId24"/>
    <p:sldId id="293" r:id="rId25"/>
    <p:sldId id="294" r:id="rId26"/>
    <p:sldId id="295" r:id="rId27"/>
    <p:sldId id="301" r:id="rId28"/>
    <p:sldId id="302" r:id="rId29"/>
    <p:sldId id="303" r:id="rId30"/>
    <p:sldId id="297" r:id="rId31"/>
    <p:sldId id="298" r:id="rId32"/>
    <p:sldId id="299" r:id="rId33"/>
    <p:sldId id="300" r:id="rId34"/>
    <p:sldId id="280" r:id="rId35"/>
    <p:sldId id="281" r:id="rId36"/>
    <p:sldId id="282" r:id="rId37"/>
    <p:sldId id="283" r:id="rId38"/>
    <p:sldId id="270" r:id="rId39"/>
    <p:sldId id="269" r:id="rId4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600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3512" autoAdjust="0"/>
  </p:normalViewPr>
  <p:slideViewPr>
    <p:cSldViewPr snapToGrid="0">
      <p:cViewPr varScale="1">
        <p:scale>
          <a:sx n="64" d="100"/>
          <a:sy n="64" d="100"/>
        </p:scale>
        <p:origin x="748" y="4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79BC30E-A397-48FD-88FD-BA5186D1C709}" type="datetimeFigureOut">
              <a:rPr lang="en-IN" smtClean="0"/>
              <a:t>15-10-2024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DD9BF7-E32F-450D-A0B6-ECD0015A7E3B}" type="slidenum">
              <a:rPr lang="en-IN" smtClean="0"/>
              <a:t>‹#›</a:t>
            </a:fld>
            <a:endParaRPr lang="en-IN"/>
          </a:p>
        </p:txBody>
      </p:sp>
    </p:spTree>
    <p:extLst>
      <p:ext uri="{BB962C8B-B14F-4D97-AF65-F5344CB8AC3E}">
        <p14:creationId xmlns:p14="http://schemas.microsoft.com/office/powerpoint/2010/main" val="37300980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9DD9BF7-E32F-450D-A0B6-ECD0015A7E3B}" type="slidenum">
              <a:rPr lang="en-IN" smtClean="0"/>
              <a:t>9</a:t>
            </a:fld>
            <a:endParaRPr lang="en-IN" dirty="0"/>
          </a:p>
        </p:txBody>
      </p:sp>
    </p:spTree>
    <p:extLst>
      <p:ext uri="{BB962C8B-B14F-4D97-AF65-F5344CB8AC3E}">
        <p14:creationId xmlns:p14="http://schemas.microsoft.com/office/powerpoint/2010/main" val="20260769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9DD9BF7-E32F-450D-A0B6-ECD0015A7E3B}" type="slidenum">
              <a:rPr lang="en-IN" smtClean="0"/>
              <a:t>12</a:t>
            </a:fld>
            <a:endParaRPr lang="en-IN" dirty="0"/>
          </a:p>
        </p:txBody>
      </p:sp>
    </p:spTree>
    <p:extLst>
      <p:ext uri="{BB962C8B-B14F-4D97-AF65-F5344CB8AC3E}">
        <p14:creationId xmlns:p14="http://schemas.microsoft.com/office/powerpoint/2010/main" val="3184305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d85e7255ac_1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d85e7255ac_1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2043B0F-17E1-4C8A-AE3F-97AA8D5E428E}" type="datetimeFigureOut">
              <a:rPr lang="en-IN" smtClean="0"/>
              <a:t>15-10-2024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15AE57E-D8AA-41FA-973D-DD6E77D50690}" type="slidenum">
              <a:rPr lang="en-IN" smtClean="0"/>
              <a:t>‹#›</a:t>
            </a:fld>
            <a:endParaRPr lang="en-IN"/>
          </a:p>
        </p:txBody>
      </p:sp>
    </p:spTree>
    <p:extLst>
      <p:ext uri="{BB962C8B-B14F-4D97-AF65-F5344CB8AC3E}">
        <p14:creationId xmlns:p14="http://schemas.microsoft.com/office/powerpoint/2010/main" val="38147361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2043B0F-17E1-4C8A-AE3F-97AA8D5E428E}" type="datetimeFigureOut">
              <a:rPr lang="en-IN" smtClean="0"/>
              <a:t>15-10-2024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15AE57E-D8AA-41FA-973D-DD6E77D50690}" type="slidenum">
              <a:rPr lang="en-IN" smtClean="0"/>
              <a:t>‹#›</a:t>
            </a:fld>
            <a:endParaRPr lang="en-IN"/>
          </a:p>
        </p:txBody>
      </p:sp>
    </p:spTree>
    <p:extLst>
      <p:ext uri="{BB962C8B-B14F-4D97-AF65-F5344CB8AC3E}">
        <p14:creationId xmlns:p14="http://schemas.microsoft.com/office/powerpoint/2010/main" val="15211531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2043B0F-17E1-4C8A-AE3F-97AA8D5E428E}" type="datetimeFigureOut">
              <a:rPr lang="en-IN" smtClean="0"/>
              <a:t>15-10-2024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15AE57E-D8AA-41FA-973D-DD6E77D50690}" type="slidenum">
              <a:rPr lang="en-IN" smtClean="0"/>
              <a:t>‹#›</a:t>
            </a:fld>
            <a:endParaRPr lang="en-IN"/>
          </a:p>
        </p:txBody>
      </p:sp>
    </p:spTree>
    <p:extLst>
      <p:ext uri="{BB962C8B-B14F-4D97-AF65-F5344CB8AC3E}">
        <p14:creationId xmlns:p14="http://schemas.microsoft.com/office/powerpoint/2010/main" val="8266735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rmAutofit/>
          </a:bodyPr>
          <a:lstStyle>
            <a:lvl1pPr marL="609585" lvl="0" indent="-457189">
              <a:spcBef>
                <a:spcPts val="0"/>
              </a:spcBef>
              <a:spcAft>
                <a:spcPts val="0"/>
              </a:spcAft>
              <a:buSzPts val="1800"/>
              <a:buChar char="●"/>
              <a:defRPr/>
            </a:lvl1pPr>
            <a:lvl2pPr marL="1219170" lvl="1" indent="-423323">
              <a:spcBef>
                <a:spcPts val="0"/>
              </a:spcBef>
              <a:spcAft>
                <a:spcPts val="0"/>
              </a:spcAft>
              <a:buSzPts val="1400"/>
              <a:buChar char="○"/>
              <a:defRPr/>
            </a:lvl2pPr>
            <a:lvl3pPr marL="1828754" lvl="2" indent="-423323">
              <a:spcBef>
                <a:spcPts val="0"/>
              </a:spcBef>
              <a:spcAft>
                <a:spcPts val="0"/>
              </a:spcAft>
              <a:buSzPts val="1400"/>
              <a:buChar char="■"/>
              <a:defRPr/>
            </a:lvl3pPr>
            <a:lvl4pPr marL="2438339" lvl="3" indent="-423323">
              <a:spcBef>
                <a:spcPts val="0"/>
              </a:spcBef>
              <a:spcAft>
                <a:spcPts val="0"/>
              </a:spcAft>
              <a:buSzPts val="1400"/>
              <a:buChar char="●"/>
              <a:defRPr/>
            </a:lvl4pPr>
            <a:lvl5pPr marL="3047924" lvl="4" indent="-423323">
              <a:spcBef>
                <a:spcPts val="0"/>
              </a:spcBef>
              <a:spcAft>
                <a:spcPts val="0"/>
              </a:spcAft>
              <a:buSzPts val="1400"/>
              <a:buChar char="○"/>
              <a:defRPr/>
            </a:lvl5pPr>
            <a:lvl6pPr marL="3657509" lvl="5" indent="-423323">
              <a:spcBef>
                <a:spcPts val="0"/>
              </a:spcBef>
              <a:spcAft>
                <a:spcPts val="0"/>
              </a:spcAft>
              <a:buSzPts val="1400"/>
              <a:buChar char="■"/>
              <a:defRPr/>
            </a:lvl6pPr>
            <a:lvl7pPr marL="4267093" lvl="6" indent="-423323">
              <a:spcBef>
                <a:spcPts val="0"/>
              </a:spcBef>
              <a:spcAft>
                <a:spcPts val="0"/>
              </a:spcAft>
              <a:buSzPts val="1400"/>
              <a:buChar char="●"/>
              <a:defRPr/>
            </a:lvl7pPr>
            <a:lvl8pPr marL="4876678" lvl="7" indent="-423323">
              <a:spcBef>
                <a:spcPts val="0"/>
              </a:spcBef>
              <a:spcAft>
                <a:spcPts val="0"/>
              </a:spcAft>
              <a:buSzPts val="1400"/>
              <a:buChar char="○"/>
              <a:defRPr/>
            </a:lvl8pPr>
            <a:lvl9pPr marL="5486263" lvl="8" indent="-423323">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713689032"/>
      </p:ext>
    </p:extLst>
  </p:cSld>
  <p:clrMapOvr>
    <a:masterClrMapping/>
  </p:clrMapOvr>
  <p:transition>
    <p:pull dir="ld"/>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2043B0F-17E1-4C8A-AE3F-97AA8D5E428E}" type="datetimeFigureOut">
              <a:rPr lang="en-IN" smtClean="0"/>
              <a:t>15-10-2024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15AE57E-D8AA-41FA-973D-DD6E77D50690}" type="slidenum">
              <a:rPr lang="en-IN" smtClean="0"/>
              <a:t>‹#›</a:t>
            </a:fld>
            <a:endParaRPr lang="en-IN"/>
          </a:p>
        </p:txBody>
      </p:sp>
    </p:spTree>
    <p:extLst>
      <p:ext uri="{BB962C8B-B14F-4D97-AF65-F5344CB8AC3E}">
        <p14:creationId xmlns:p14="http://schemas.microsoft.com/office/powerpoint/2010/main" val="26444143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2043B0F-17E1-4C8A-AE3F-97AA8D5E428E}" type="datetimeFigureOut">
              <a:rPr lang="en-IN" smtClean="0"/>
              <a:t>15-10-2024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15AE57E-D8AA-41FA-973D-DD6E77D50690}" type="slidenum">
              <a:rPr lang="en-IN" smtClean="0"/>
              <a:t>‹#›</a:t>
            </a:fld>
            <a:endParaRPr lang="en-IN"/>
          </a:p>
        </p:txBody>
      </p:sp>
    </p:spTree>
    <p:extLst>
      <p:ext uri="{BB962C8B-B14F-4D97-AF65-F5344CB8AC3E}">
        <p14:creationId xmlns:p14="http://schemas.microsoft.com/office/powerpoint/2010/main" val="14772915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2043B0F-17E1-4C8A-AE3F-97AA8D5E428E}" type="datetimeFigureOut">
              <a:rPr lang="en-IN" smtClean="0"/>
              <a:t>15-10-2024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15AE57E-D8AA-41FA-973D-DD6E77D50690}" type="slidenum">
              <a:rPr lang="en-IN" smtClean="0"/>
              <a:t>‹#›</a:t>
            </a:fld>
            <a:endParaRPr lang="en-IN"/>
          </a:p>
        </p:txBody>
      </p:sp>
    </p:spTree>
    <p:extLst>
      <p:ext uri="{BB962C8B-B14F-4D97-AF65-F5344CB8AC3E}">
        <p14:creationId xmlns:p14="http://schemas.microsoft.com/office/powerpoint/2010/main" val="32253691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2043B0F-17E1-4C8A-AE3F-97AA8D5E428E}" type="datetimeFigureOut">
              <a:rPr lang="en-IN" smtClean="0"/>
              <a:t>15-10-2024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815AE57E-D8AA-41FA-973D-DD6E77D50690}" type="slidenum">
              <a:rPr lang="en-IN" smtClean="0"/>
              <a:t>‹#›</a:t>
            </a:fld>
            <a:endParaRPr lang="en-IN"/>
          </a:p>
        </p:txBody>
      </p:sp>
    </p:spTree>
    <p:extLst>
      <p:ext uri="{BB962C8B-B14F-4D97-AF65-F5344CB8AC3E}">
        <p14:creationId xmlns:p14="http://schemas.microsoft.com/office/powerpoint/2010/main" val="14783258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2043B0F-17E1-4C8A-AE3F-97AA8D5E428E}" type="datetimeFigureOut">
              <a:rPr lang="en-IN" smtClean="0"/>
              <a:t>15-10-2024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815AE57E-D8AA-41FA-973D-DD6E77D50690}" type="slidenum">
              <a:rPr lang="en-IN" smtClean="0"/>
              <a:t>‹#›</a:t>
            </a:fld>
            <a:endParaRPr lang="en-IN"/>
          </a:p>
        </p:txBody>
      </p:sp>
    </p:spTree>
    <p:extLst>
      <p:ext uri="{BB962C8B-B14F-4D97-AF65-F5344CB8AC3E}">
        <p14:creationId xmlns:p14="http://schemas.microsoft.com/office/powerpoint/2010/main" val="13465571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2043B0F-17E1-4C8A-AE3F-97AA8D5E428E}" type="datetimeFigureOut">
              <a:rPr lang="en-IN" smtClean="0"/>
              <a:t>15-10-2024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815AE57E-D8AA-41FA-973D-DD6E77D50690}" type="slidenum">
              <a:rPr lang="en-IN" smtClean="0"/>
              <a:t>‹#›</a:t>
            </a:fld>
            <a:endParaRPr lang="en-IN"/>
          </a:p>
        </p:txBody>
      </p:sp>
    </p:spTree>
    <p:extLst>
      <p:ext uri="{BB962C8B-B14F-4D97-AF65-F5344CB8AC3E}">
        <p14:creationId xmlns:p14="http://schemas.microsoft.com/office/powerpoint/2010/main" val="11032220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2043B0F-17E1-4C8A-AE3F-97AA8D5E428E}" type="datetimeFigureOut">
              <a:rPr lang="en-IN" smtClean="0"/>
              <a:t>15-10-2024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15AE57E-D8AA-41FA-973D-DD6E77D50690}" type="slidenum">
              <a:rPr lang="en-IN" smtClean="0"/>
              <a:t>‹#›</a:t>
            </a:fld>
            <a:endParaRPr lang="en-IN"/>
          </a:p>
        </p:txBody>
      </p:sp>
    </p:spTree>
    <p:extLst>
      <p:ext uri="{BB962C8B-B14F-4D97-AF65-F5344CB8AC3E}">
        <p14:creationId xmlns:p14="http://schemas.microsoft.com/office/powerpoint/2010/main" val="36926311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2043B0F-17E1-4C8A-AE3F-97AA8D5E428E}" type="datetimeFigureOut">
              <a:rPr lang="en-IN" smtClean="0"/>
              <a:t>15-10-2024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15AE57E-D8AA-41FA-973D-DD6E77D50690}" type="slidenum">
              <a:rPr lang="en-IN" smtClean="0"/>
              <a:t>‹#›</a:t>
            </a:fld>
            <a:endParaRPr lang="en-IN"/>
          </a:p>
        </p:txBody>
      </p:sp>
    </p:spTree>
    <p:extLst>
      <p:ext uri="{BB962C8B-B14F-4D97-AF65-F5344CB8AC3E}">
        <p14:creationId xmlns:p14="http://schemas.microsoft.com/office/powerpoint/2010/main" val="12586358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F2043B0F-17E1-4C8A-AE3F-97AA8D5E428E}" type="datetimeFigureOut">
              <a:rPr lang="en-IN" smtClean="0"/>
              <a:t>15-10-2024</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815AE57E-D8AA-41FA-973D-DD6E77D50690}" type="slidenum">
              <a:rPr lang="en-IN" smtClean="0"/>
              <a:t>‹#›</a:t>
            </a:fld>
            <a:endParaRPr lang="en-IN"/>
          </a:p>
        </p:txBody>
      </p:sp>
    </p:spTree>
    <p:extLst>
      <p:ext uri="{BB962C8B-B14F-4D97-AF65-F5344CB8AC3E}">
        <p14:creationId xmlns:p14="http://schemas.microsoft.com/office/powerpoint/2010/main" val="3424773124"/>
      </p:ext>
    </p:extLst>
  </p:cSld>
  <p:clrMap bg1="lt1" tx1="dk1" bg2="lt2" tx2="dk2" accent1="accent1" accent2="accent2" accent3="accent3" accent4="accent4" accent5="accent5" accent6="accent6" hlink="hlink" folHlink="folHlink"/>
  <p:sldLayoutIdLst>
    <p:sldLayoutId id="2147484342" r:id="rId1"/>
    <p:sldLayoutId id="2147484343" r:id="rId2"/>
    <p:sldLayoutId id="2147484344" r:id="rId3"/>
    <p:sldLayoutId id="2147484345" r:id="rId4"/>
    <p:sldLayoutId id="2147484346" r:id="rId5"/>
    <p:sldLayoutId id="2147484347" r:id="rId6"/>
    <p:sldLayoutId id="2147484348" r:id="rId7"/>
    <p:sldLayoutId id="2147484349" r:id="rId8"/>
    <p:sldLayoutId id="2147484350" r:id="rId9"/>
    <p:sldLayoutId id="2147484351" r:id="rId10"/>
    <p:sldLayoutId id="2147484352" r:id="rId11"/>
    <p:sldLayoutId id="214748435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F69785-FB35-79FF-0DEA-EF8B13780A57}"/>
              </a:ext>
            </a:extLst>
          </p:cNvPr>
          <p:cNvSpPr>
            <a:spLocks noGrp="1"/>
          </p:cNvSpPr>
          <p:nvPr>
            <p:ph type="title"/>
          </p:nvPr>
        </p:nvSpPr>
        <p:spPr>
          <a:xfrm>
            <a:off x="250724" y="595424"/>
            <a:ext cx="10958050" cy="3721396"/>
          </a:xfrm>
        </p:spPr>
        <p:txBody>
          <a:bodyPr>
            <a:normAutofit/>
          </a:bodyPr>
          <a:lstStyle/>
          <a:p>
            <a:pPr algn="ctr"/>
            <a:r>
              <a:rPr lang="en-US" sz="6000" dirty="0">
                <a:solidFill>
                  <a:schemeClr val="tx1"/>
                </a:solidFill>
              </a:rPr>
              <a:t>         </a:t>
            </a:r>
            <a:br>
              <a:rPr lang="en-US" sz="6000" dirty="0">
                <a:solidFill>
                  <a:schemeClr val="tx1"/>
                </a:solidFill>
              </a:rPr>
            </a:br>
            <a:br>
              <a:rPr lang="en-US" sz="6000" dirty="0">
                <a:solidFill>
                  <a:schemeClr val="tx1"/>
                </a:solidFill>
              </a:rPr>
            </a:br>
            <a:r>
              <a:rPr lang="en-US" sz="6000" dirty="0">
                <a:solidFill>
                  <a:schemeClr val="tx1"/>
                </a:solidFill>
              </a:rPr>
              <a:t> </a:t>
            </a:r>
            <a:r>
              <a:rPr lang="en-US" sz="9600" dirty="0">
                <a:ln w="0">
                  <a:solidFill>
                    <a:schemeClr val="tx1"/>
                  </a:solidFill>
                </a:ln>
                <a:solidFill>
                  <a:schemeClr val="tx1"/>
                </a:solidFill>
                <a:effectLst>
                  <a:reflection blurRad="6350" stA="53000" endA="300" endPos="35500" dir="5400000" sy="-90000" algn="bl" rotWithShape="0"/>
                </a:effectLst>
                <a:latin typeface="Arial Rounded MT Bold" panose="020F0704030504030204" pitchFamily="34" charset="0"/>
              </a:rPr>
              <a:t>WELCOME</a:t>
            </a:r>
            <a:endParaRPr lang="en-US" sz="9600" dirty="0">
              <a:ln w="0">
                <a:solidFill>
                  <a:schemeClr val="tx1"/>
                </a:solidFill>
              </a:ln>
              <a:solidFill>
                <a:schemeClr val="tx1"/>
              </a:solidFill>
              <a:latin typeface="Arial Rounded MT Bold" panose="020F0704030504030204" pitchFamily="34" charset="0"/>
            </a:endParaRPr>
          </a:p>
        </p:txBody>
      </p:sp>
      <p:sp>
        <p:nvSpPr>
          <p:cNvPr id="2" name="TextBox 1">
            <a:extLst>
              <a:ext uri="{FF2B5EF4-FFF2-40B4-BE49-F238E27FC236}">
                <a16:creationId xmlns:a16="http://schemas.microsoft.com/office/drawing/2014/main" id="{8A26F8F3-85E5-0A8C-7534-106AF5BB6524}"/>
              </a:ext>
            </a:extLst>
          </p:cNvPr>
          <p:cNvSpPr txBox="1"/>
          <p:nvPr/>
        </p:nvSpPr>
        <p:spPr>
          <a:xfrm>
            <a:off x="11208774" y="6177516"/>
            <a:ext cx="914400" cy="369332"/>
          </a:xfrm>
          <a:prstGeom prst="rect">
            <a:avLst/>
          </a:prstGeom>
          <a:noFill/>
        </p:spPr>
        <p:txBody>
          <a:bodyPr wrap="square" rtlCol="0">
            <a:spAutoFit/>
          </a:bodyPr>
          <a:lstStyle/>
          <a:p>
            <a:r>
              <a:rPr lang="en-US" dirty="0"/>
              <a:t>1</a:t>
            </a:r>
            <a:endParaRPr lang="en-IN" dirty="0"/>
          </a:p>
        </p:txBody>
      </p:sp>
    </p:spTree>
    <p:extLst>
      <p:ext uri="{BB962C8B-B14F-4D97-AF65-F5344CB8AC3E}">
        <p14:creationId xmlns:p14="http://schemas.microsoft.com/office/powerpoint/2010/main" val="33156968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4B7F2A-707E-A39E-096C-2EC61AAF8DA1}"/>
              </a:ext>
            </a:extLst>
          </p:cNvPr>
          <p:cNvSpPr>
            <a:spLocks noGrp="1"/>
          </p:cNvSpPr>
          <p:nvPr>
            <p:ph type="title"/>
          </p:nvPr>
        </p:nvSpPr>
        <p:spPr>
          <a:xfrm>
            <a:off x="415600" y="202019"/>
            <a:ext cx="11360800" cy="659218"/>
          </a:xfrm>
        </p:spPr>
        <p:txBody>
          <a:bodyPr>
            <a:noAutofit/>
          </a:bodyPr>
          <a:lstStyle/>
          <a:p>
            <a:r>
              <a:rPr lang="en-US" sz="3600" b="1" u="sng" dirty="0">
                <a:latin typeface="Times New Roman" panose="02020603050405020304" pitchFamily="18" charset="0"/>
                <a:cs typeface="Times New Roman" panose="02020603050405020304" pitchFamily="18" charset="0"/>
              </a:rPr>
              <a:t>USECASE DIAGRAM</a:t>
            </a:r>
            <a:endParaRPr lang="en-IN" sz="3600" b="1" u="sng" dirty="0">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290F7C7E-8E02-A574-F2B4-2D1714DF0305}"/>
              </a:ext>
            </a:extLst>
          </p:cNvPr>
          <p:cNvSpPr>
            <a:spLocks noGrp="1"/>
          </p:cNvSpPr>
          <p:nvPr>
            <p:ph type="body" idx="1"/>
          </p:nvPr>
        </p:nvSpPr>
        <p:spPr>
          <a:xfrm>
            <a:off x="415600" y="1143001"/>
            <a:ext cx="8937122" cy="5337312"/>
          </a:xfrm>
        </p:spPr>
        <p:txBody>
          <a:bodyPr/>
          <a:lstStyle/>
          <a:p>
            <a:endParaRPr lang="en-IN" dirty="0"/>
          </a:p>
        </p:txBody>
      </p:sp>
      <p:pic>
        <p:nvPicPr>
          <p:cNvPr id="7" name="Picture 6">
            <a:extLst>
              <a:ext uri="{FF2B5EF4-FFF2-40B4-BE49-F238E27FC236}">
                <a16:creationId xmlns:a16="http://schemas.microsoft.com/office/drawing/2014/main" id="{F1247B33-9BDE-0B30-7AC0-F56562ACC4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5599" y="1272209"/>
            <a:ext cx="8847671" cy="5059016"/>
          </a:xfrm>
          <a:prstGeom prst="rect">
            <a:avLst/>
          </a:prstGeom>
        </p:spPr>
      </p:pic>
      <p:sp>
        <p:nvSpPr>
          <p:cNvPr id="4" name="TextBox 3">
            <a:extLst>
              <a:ext uri="{FF2B5EF4-FFF2-40B4-BE49-F238E27FC236}">
                <a16:creationId xmlns:a16="http://schemas.microsoft.com/office/drawing/2014/main" id="{1A5B596E-E21B-1596-7941-8FC519B4B942}"/>
              </a:ext>
            </a:extLst>
          </p:cNvPr>
          <p:cNvSpPr txBox="1"/>
          <p:nvPr/>
        </p:nvSpPr>
        <p:spPr>
          <a:xfrm>
            <a:off x="11344872" y="6286649"/>
            <a:ext cx="431528" cy="369332"/>
          </a:xfrm>
          <a:prstGeom prst="rect">
            <a:avLst/>
          </a:prstGeom>
          <a:noFill/>
        </p:spPr>
        <p:txBody>
          <a:bodyPr wrap="none" rtlCol="0">
            <a:spAutoFit/>
          </a:bodyPr>
          <a:lstStyle/>
          <a:p>
            <a:r>
              <a:rPr lang="en-US" dirty="0"/>
              <a:t>10</a:t>
            </a:r>
            <a:endParaRPr lang="en-IN" dirty="0"/>
          </a:p>
        </p:txBody>
      </p:sp>
    </p:spTree>
    <p:extLst>
      <p:ext uri="{BB962C8B-B14F-4D97-AF65-F5344CB8AC3E}">
        <p14:creationId xmlns:p14="http://schemas.microsoft.com/office/powerpoint/2010/main" val="3627753909"/>
      </p:ext>
    </p:extLst>
  </p:cSld>
  <p:clrMapOvr>
    <a:masterClrMapping/>
  </p:clrMapOvr>
  <p:transition>
    <p:pull dir="ld"/>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3EDC17-CCE3-4379-60AA-261C6B21C115}"/>
              </a:ext>
            </a:extLst>
          </p:cNvPr>
          <p:cNvSpPr>
            <a:spLocks noGrp="1"/>
          </p:cNvSpPr>
          <p:nvPr>
            <p:ph type="title"/>
          </p:nvPr>
        </p:nvSpPr>
        <p:spPr>
          <a:xfrm>
            <a:off x="675860" y="151479"/>
            <a:ext cx="11104083" cy="709758"/>
          </a:xfrm>
        </p:spPr>
        <p:txBody>
          <a:bodyPr>
            <a:normAutofit/>
          </a:bodyPr>
          <a:lstStyle/>
          <a:p>
            <a:r>
              <a:rPr lang="en-US" sz="3600" b="1" u="sng" dirty="0">
                <a:latin typeface="Times New Roman" panose="02020603050405020304" pitchFamily="18" charset="0"/>
                <a:cs typeface="Times New Roman" panose="02020603050405020304" pitchFamily="18" charset="0"/>
              </a:rPr>
              <a:t>CLASS DIAGRAM</a:t>
            </a:r>
            <a:endParaRPr lang="en-IN" sz="3600" b="1" u="sng"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6C1B0979-BE86-946A-5BFE-049EF1981B93}"/>
              </a:ext>
            </a:extLst>
          </p:cNvPr>
          <p:cNvPicPr>
            <a:picLocks noChangeAspect="1"/>
          </p:cNvPicPr>
          <p:nvPr/>
        </p:nvPicPr>
        <p:blipFill>
          <a:blip r:embed="rId2"/>
          <a:stretch>
            <a:fillRect/>
          </a:stretch>
        </p:blipFill>
        <p:spPr>
          <a:xfrm>
            <a:off x="2256596" y="1039161"/>
            <a:ext cx="5730737" cy="4779678"/>
          </a:xfrm>
          <a:prstGeom prst="rect">
            <a:avLst/>
          </a:prstGeom>
        </p:spPr>
      </p:pic>
      <p:sp>
        <p:nvSpPr>
          <p:cNvPr id="3" name="Text Placeholder 2">
            <a:extLst>
              <a:ext uri="{FF2B5EF4-FFF2-40B4-BE49-F238E27FC236}">
                <a16:creationId xmlns:a16="http://schemas.microsoft.com/office/drawing/2014/main" id="{86302548-E48A-D3EE-3E03-5E0ED948867D}"/>
              </a:ext>
            </a:extLst>
          </p:cNvPr>
          <p:cNvSpPr>
            <a:spLocks noGrp="1"/>
          </p:cNvSpPr>
          <p:nvPr>
            <p:ph type="body" idx="1"/>
          </p:nvPr>
        </p:nvSpPr>
        <p:spPr>
          <a:xfrm>
            <a:off x="675861" y="861237"/>
            <a:ext cx="8597348" cy="5845284"/>
          </a:xfrm>
        </p:spPr>
        <p:txBody>
          <a:bodyPr/>
          <a:lstStyle/>
          <a:p>
            <a:pPr marL="152396" indent="0">
              <a:buNone/>
            </a:pPr>
            <a:endParaRPr lang="en-IN" dirty="0"/>
          </a:p>
        </p:txBody>
      </p:sp>
      <p:pic>
        <p:nvPicPr>
          <p:cNvPr id="5" name="Picture 4">
            <a:extLst>
              <a:ext uri="{FF2B5EF4-FFF2-40B4-BE49-F238E27FC236}">
                <a16:creationId xmlns:a16="http://schemas.microsoft.com/office/drawing/2014/main" id="{AE0A08B4-EF3F-C5E3-9AB8-6EC5324148D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71882" y="861237"/>
            <a:ext cx="8597347" cy="5728406"/>
          </a:xfrm>
          <a:prstGeom prst="rect">
            <a:avLst/>
          </a:prstGeom>
          <a:noFill/>
          <a:ln>
            <a:noFill/>
          </a:ln>
        </p:spPr>
      </p:pic>
      <p:sp>
        <p:nvSpPr>
          <p:cNvPr id="7" name="TextBox 6">
            <a:extLst>
              <a:ext uri="{FF2B5EF4-FFF2-40B4-BE49-F238E27FC236}">
                <a16:creationId xmlns:a16="http://schemas.microsoft.com/office/drawing/2014/main" id="{68E14498-F295-0107-A585-AD2A0D7499EC}"/>
              </a:ext>
            </a:extLst>
          </p:cNvPr>
          <p:cNvSpPr txBox="1"/>
          <p:nvPr/>
        </p:nvSpPr>
        <p:spPr>
          <a:xfrm>
            <a:off x="11420118" y="6337189"/>
            <a:ext cx="431528" cy="369332"/>
          </a:xfrm>
          <a:prstGeom prst="rect">
            <a:avLst/>
          </a:prstGeom>
          <a:noFill/>
        </p:spPr>
        <p:txBody>
          <a:bodyPr wrap="none" rtlCol="0">
            <a:spAutoFit/>
          </a:bodyPr>
          <a:lstStyle/>
          <a:p>
            <a:r>
              <a:rPr lang="en-US" dirty="0"/>
              <a:t>11</a:t>
            </a:r>
            <a:endParaRPr lang="en-IN" dirty="0"/>
          </a:p>
        </p:txBody>
      </p:sp>
    </p:spTree>
    <p:extLst>
      <p:ext uri="{BB962C8B-B14F-4D97-AF65-F5344CB8AC3E}">
        <p14:creationId xmlns:p14="http://schemas.microsoft.com/office/powerpoint/2010/main" val="3482218102"/>
      </p:ext>
    </p:extLst>
  </p:cSld>
  <p:clrMapOvr>
    <a:masterClrMapping/>
  </p:clrMapOvr>
  <p:transition>
    <p:pull dir="ld"/>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18C4DF-5701-61A6-ABBF-307A1F1AAA16}"/>
              </a:ext>
            </a:extLst>
          </p:cNvPr>
          <p:cNvSpPr>
            <a:spLocks noGrp="1"/>
          </p:cNvSpPr>
          <p:nvPr>
            <p:ph type="title"/>
          </p:nvPr>
        </p:nvSpPr>
        <p:spPr>
          <a:xfrm>
            <a:off x="129209" y="114901"/>
            <a:ext cx="11647191" cy="763600"/>
          </a:xfrm>
        </p:spPr>
        <p:txBody>
          <a:bodyPr>
            <a:normAutofit/>
          </a:bodyPr>
          <a:lstStyle/>
          <a:p>
            <a:pPr algn="just"/>
            <a:r>
              <a:rPr lang="en-US" sz="3600" b="1" u="sng" dirty="0">
                <a:latin typeface="Times New Roman" panose="02020603050405020304" pitchFamily="18" charset="0"/>
                <a:cs typeface="Times New Roman" panose="02020603050405020304" pitchFamily="18" charset="0"/>
              </a:rPr>
              <a:t>STATE CHART DIAGRAM</a:t>
            </a:r>
            <a:endParaRPr lang="en-IN" sz="3600" b="1" u="sng" dirty="0">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0BDF600B-16AC-7FA7-3A8D-23D9D8810452}"/>
              </a:ext>
            </a:extLst>
          </p:cNvPr>
          <p:cNvSpPr>
            <a:spLocks noGrp="1"/>
          </p:cNvSpPr>
          <p:nvPr>
            <p:ph type="body" idx="1"/>
          </p:nvPr>
        </p:nvSpPr>
        <p:spPr>
          <a:xfrm>
            <a:off x="238540" y="784819"/>
            <a:ext cx="6539947" cy="5958280"/>
          </a:xfrm>
        </p:spPr>
        <p:txBody>
          <a:bodyPr/>
          <a:lstStyle/>
          <a:p>
            <a:pPr marL="152396" indent="0">
              <a:buNone/>
            </a:pPr>
            <a:endParaRPr lang="en-IN" dirty="0"/>
          </a:p>
        </p:txBody>
      </p:sp>
      <p:pic>
        <p:nvPicPr>
          <p:cNvPr id="4" name="Picture 3">
            <a:extLst>
              <a:ext uri="{FF2B5EF4-FFF2-40B4-BE49-F238E27FC236}">
                <a16:creationId xmlns:a16="http://schemas.microsoft.com/office/drawing/2014/main" id="{42FE1CCF-7679-3A9B-93DA-2AA906D4BDA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08112" y="878501"/>
            <a:ext cx="6261653" cy="5763129"/>
          </a:xfrm>
          <a:prstGeom prst="rect">
            <a:avLst/>
          </a:prstGeom>
          <a:noFill/>
          <a:ln>
            <a:noFill/>
          </a:ln>
        </p:spPr>
      </p:pic>
      <p:sp>
        <p:nvSpPr>
          <p:cNvPr id="5" name="TextBox 4">
            <a:extLst>
              <a:ext uri="{FF2B5EF4-FFF2-40B4-BE49-F238E27FC236}">
                <a16:creationId xmlns:a16="http://schemas.microsoft.com/office/drawing/2014/main" id="{0A1978C3-CA42-0E84-D641-B124C182AC5A}"/>
              </a:ext>
            </a:extLst>
          </p:cNvPr>
          <p:cNvSpPr txBox="1"/>
          <p:nvPr/>
        </p:nvSpPr>
        <p:spPr>
          <a:xfrm>
            <a:off x="11479696" y="6400800"/>
            <a:ext cx="431528" cy="369332"/>
          </a:xfrm>
          <a:prstGeom prst="rect">
            <a:avLst/>
          </a:prstGeom>
          <a:noFill/>
        </p:spPr>
        <p:txBody>
          <a:bodyPr wrap="none" rtlCol="0">
            <a:spAutoFit/>
          </a:bodyPr>
          <a:lstStyle/>
          <a:p>
            <a:r>
              <a:rPr lang="en-US" dirty="0"/>
              <a:t>12</a:t>
            </a:r>
            <a:endParaRPr lang="en-IN" dirty="0"/>
          </a:p>
        </p:txBody>
      </p:sp>
    </p:spTree>
    <p:extLst>
      <p:ext uri="{BB962C8B-B14F-4D97-AF65-F5344CB8AC3E}">
        <p14:creationId xmlns:p14="http://schemas.microsoft.com/office/powerpoint/2010/main" val="1317302195"/>
      </p:ext>
    </p:extLst>
  </p:cSld>
  <p:clrMapOvr>
    <a:masterClrMapping/>
  </p:clrMapOvr>
  <p:transition>
    <p:pull dir="ld"/>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771703-7332-E3B0-F74B-FA670607E392}"/>
              </a:ext>
            </a:extLst>
          </p:cNvPr>
          <p:cNvSpPr>
            <a:spLocks noGrp="1"/>
          </p:cNvSpPr>
          <p:nvPr>
            <p:ph type="title"/>
          </p:nvPr>
        </p:nvSpPr>
        <p:spPr>
          <a:xfrm>
            <a:off x="415600" y="76399"/>
            <a:ext cx="11360800" cy="586409"/>
          </a:xfrm>
        </p:spPr>
        <p:txBody>
          <a:bodyPr>
            <a:noAutofit/>
          </a:bodyPr>
          <a:lstStyle/>
          <a:p>
            <a:r>
              <a:rPr lang="en-US" sz="3600" b="1" u="sng" dirty="0">
                <a:latin typeface="Times New Roman" panose="02020603050405020304" pitchFamily="18" charset="0"/>
                <a:cs typeface="Times New Roman" panose="02020603050405020304" pitchFamily="18" charset="0"/>
              </a:rPr>
              <a:t>SEQUENCE DIAGRAM</a:t>
            </a:r>
            <a:endParaRPr lang="en-IN" sz="3600" b="1" u="sng" dirty="0">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0FB396F6-B854-9723-0C1A-CA1B50BC156B}"/>
              </a:ext>
            </a:extLst>
          </p:cNvPr>
          <p:cNvSpPr>
            <a:spLocks noGrp="1"/>
          </p:cNvSpPr>
          <p:nvPr>
            <p:ph type="body" idx="1"/>
          </p:nvPr>
        </p:nvSpPr>
        <p:spPr>
          <a:xfrm>
            <a:off x="415600" y="709101"/>
            <a:ext cx="10795739" cy="6023113"/>
          </a:xfrm>
        </p:spPr>
        <p:txBody>
          <a:bodyPr/>
          <a:lstStyle/>
          <a:p>
            <a:pPr marL="152396" indent="0">
              <a:buNone/>
            </a:pPr>
            <a:endParaRPr lang="en-IN" dirty="0"/>
          </a:p>
        </p:txBody>
      </p:sp>
      <p:pic>
        <p:nvPicPr>
          <p:cNvPr id="4" name="Picture 3">
            <a:extLst>
              <a:ext uri="{FF2B5EF4-FFF2-40B4-BE49-F238E27FC236}">
                <a16:creationId xmlns:a16="http://schemas.microsoft.com/office/drawing/2014/main" id="{D9B8CE05-D23D-310D-D922-27B3113C621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51308" y="801687"/>
            <a:ext cx="10724322" cy="5787956"/>
          </a:xfrm>
          <a:prstGeom prst="rect">
            <a:avLst/>
          </a:prstGeom>
          <a:noFill/>
          <a:ln>
            <a:noFill/>
          </a:ln>
        </p:spPr>
      </p:pic>
      <p:sp>
        <p:nvSpPr>
          <p:cNvPr id="5" name="TextBox 4">
            <a:extLst>
              <a:ext uri="{FF2B5EF4-FFF2-40B4-BE49-F238E27FC236}">
                <a16:creationId xmlns:a16="http://schemas.microsoft.com/office/drawing/2014/main" id="{228C233B-94A7-EF18-A164-60DA3629CA9C}"/>
              </a:ext>
            </a:extLst>
          </p:cNvPr>
          <p:cNvSpPr txBox="1"/>
          <p:nvPr/>
        </p:nvSpPr>
        <p:spPr>
          <a:xfrm>
            <a:off x="11560636" y="6220311"/>
            <a:ext cx="431528" cy="369332"/>
          </a:xfrm>
          <a:prstGeom prst="rect">
            <a:avLst/>
          </a:prstGeom>
          <a:noFill/>
        </p:spPr>
        <p:txBody>
          <a:bodyPr wrap="none" rtlCol="0">
            <a:spAutoFit/>
          </a:bodyPr>
          <a:lstStyle/>
          <a:p>
            <a:r>
              <a:rPr lang="en-US" dirty="0"/>
              <a:t>13</a:t>
            </a:r>
            <a:endParaRPr lang="en-IN" dirty="0"/>
          </a:p>
        </p:txBody>
      </p:sp>
    </p:spTree>
    <p:extLst>
      <p:ext uri="{BB962C8B-B14F-4D97-AF65-F5344CB8AC3E}">
        <p14:creationId xmlns:p14="http://schemas.microsoft.com/office/powerpoint/2010/main" val="1617856300"/>
      </p:ext>
    </p:extLst>
  </p:cSld>
  <p:clrMapOvr>
    <a:masterClrMapping/>
  </p:clrMapOvr>
  <p:transition>
    <p:pull dir="ld"/>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A87CF7-34FB-6519-BA11-388813B97329}"/>
              </a:ext>
            </a:extLst>
          </p:cNvPr>
          <p:cNvSpPr>
            <a:spLocks noGrp="1"/>
          </p:cNvSpPr>
          <p:nvPr>
            <p:ph type="ctrTitle"/>
          </p:nvPr>
        </p:nvSpPr>
        <p:spPr>
          <a:xfrm>
            <a:off x="1379882" y="268357"/>
            <a:ext cx="9288118" cy="755373"/>
          </a:xfrm>
        </p:spPr>
        <p:txBody>
          <a:bodyPr>
            <a:normAutofit/>
          </a:bodyPr>
          <a:lstStyle/>
          <a:p>
            <a:pPr algn="l"/>
            <a:r>
              <a:rPr lang="en-US" sz="3600" b="1" u="sng" dirty="0">
                <a:latin typeface="Times New Roman" panose="02020603050405020304" pitchFamily="18" charset="0"/>
                <a:cs typeface="Times New Roman" panose="02020603050405020304" pitchFamily="18" charset="0"/>
              </a:rPr>
              <a:t>DATA FLOW DIAGRAM</a:t>
            </a:r>
            <a:endParaRPr lang="en-IN" sz="3600" b="1" u="sng" dirty="0">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98EDCF48-7723-4B61-4D87-79068970AE04}"/>
              </a:ext>
            </a:extLst>
          </p:cNvPr>
          <p:cNvSpPr>
            <a:spLocks noGrp="1"/>
          </p:cNvSpPr>
          <p:nvPr>
            <p:ph type="subTitle" idx="1"/>
          </p:nvPr>
        </p:nvSpPr>
        <p:spPr>
          <a:xfrm>
            <a:off x="1379882" y="1266410"/>
            <a:ext cx="6710569" cy="5347252"/>
          </a:xfrm>
        </p:spPr>
        <p:txBody>
          <a:bodyPr>
            <a:normAutofit/>
          </a:bodyPr>
          <a:lstStyle/>
          <a:p>
            <a:pPr algn="l"/>
            <a:endParaRPr lang="en-IN" sz="3600" b="1" u="sng"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FE5E312B-06CD-E580-A003-07C2424BCDB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01773" y="1355863"/>
            <a:ext cx="6466785" cy="5114512"/>
          </a:xfrm>
          <a:prstGeom prst="rect">
            <a:avLst/>
          </a:prstGeom>
          <a:noFill/>
          <a:ln>
            <a:noFill/>
          </a:ln>
        </p:spPr>
      </p:pic>
      <p:sp>
        <p:nvSpPr>
          <p:cNvPr id="5" name="TextBox 4">
            <a:extLst>
              <a:ext uri="{FF2B5EF4-FFF2-40B4-BE49-F238E27FC236}">
                <a16:creationId xmlns:a16="http://schemas.microsoft.com/office/drawing/2014/main" id="{B47AFA09-4B46-680B-C4F4-D71983623482}"/>
              </a:ext>
            </a:extLst>
          </p:cNvPr>
          <p:cNvSpPr txBox="1"/>
          <p:nvPr/>
        </p:nvSpPr>
        <p:spPr>
          <a:xfrm>
            <a:off x="11519452" y="6341165"/>
            <a:ext cx="431528" cy="369332"/>
          </a:xfrm>
          <a:prstGeom prst="rect">
            <a:avLst/>
          </a:prstGeom>
          <a:noFill/>
        </p:spPr>
        <p:txBody>
          <a:bodyPr wrap="none" rtlCol="0">
            <a:spAutoFit/>
          </a:bodyPr>
          <a:lstStyle/>
          <a:p>
            <a:r>
              <a:rPr lang="en-US" dirty="0"/>
              <a:t>14</a:t>
            </a:r>
            <a:endParaRPr lang="en-IN" dirty="0"/>
          </a:p>
        </p:txBody>
      </p:sp>
    </p:spTree>
    <p:extLst>
      <p:ext uri="{BB962C8B-B14F-4D97-AF65-F5344CB8AC3E}">
        <p14:creationId xmlns:p14="http://schemas.microsoft.com/office/powerpoint/2010/main" val="13716891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297779-EA5B-FCD0-CA6B-A02DA40A8775}"/>
              </a:ext>
            </a:extLst>
          </p:cNvPr>
          <p:cNvSpPr>
            <a:spLocks noGrp="1"/>
          </p:cNvSpPr>
          <p:nvPr>
            <p:ph type="title"/>
          </p:nvPr>
        </p:nvSpPr>
        <p:spPr>
          <a:xfrm>
            <a:off x="415600" y="159026"/>
            <a:ext cx="11360800" cy="786807"/>
          </a:xfrm>
        </p:spPr>
        <p:txBody>
          <a:bodyPr>
            <a:normAutofit/>
          </a:bodyPr>
          <a:lstStyle/>
          <a:p>
            <a:r>
              <a:rPr lang="en-US" sz="3600" b="1" u="sng" dirty="0">
                <a:latin typeface="Times New Roman" panose="02020603050405020304" pitchFamily="18" charset="0"/>
                <a:cs typeface="Times New Roman" panose="02020603050405020304" pitchFamily="18" charset="0"/>
              </a:rPr>
              <a:t>MODULES</a:t>
            </a:r>
            <a:endParaRPr lang="en-IN" sz="3600" b="1" u="sng" dirty="0">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B9E339D8-15A2-E6DE-4A91-4EF4D328CE56}"/>
              </a:ext>
            </a:extLst>
          </p:cNvPr>
          <p:cNvSpPr>
            <a:spLocks noGrp="1"/>
          </p:cNvSpPr>
          <p:nvPr>
            <p:ph type="body" idx="1"/>
          </p:nvPr>
        </p:nvSpPr>
        <p:spPr>
          <a:xfrm>
            <a:off x="415600" y="1113183"/>
            <a:ext cx="11360800" cy="4798984"/>
          </a:xfrm>
        </p:spPr>
        <p:txBody>
          <a:bodyPr/>
          <a:lstStyle/>
          <a:p>
            <a:r>
              <a:rPr lang="en-US" dirty="0">
                <a:latin typeface="Times New Roman" panose="02020603050405020304" pitchFamily="18" charset="0"/>
                <a:cs typeface="Times New Roman" panose="02020603050405020304" pitchFamily="18" charset="0"/>
              </a:rPr>
              <a:t>Data collection</a:t>
            </a:r>
          </a:p>
          <a:p>
            <a:r>
              <a:rPr lang="en-US" dirty="0">
                <a:latin typeface="Times New Roman" panose="02020603050405020304" pitchFamily="18" charset="0"/>
                <a:cs typeface="Times New Roman" panose="02020603050405020304" pitchFamily="18" charset="0"/>
              </a:rPr>
              <a:t>Preprocessing</a:t>
            </a:r>
          </a:p>
          <a:p>
            <a:r>
              <a:rPr lang="en-US" dirty="0">
                <a:latin typeface="Times New Roman" panose="02020603050405020304" pitchFamily="18" charset="0"/>
                <a:cs typeface="Times New Roman" panose="02020603050405020304" pitchFamily="18" charset="0"/>
              </a:rPr>
              <a:t>Data splitting</a:t>
            </a:r>
          </a:p>
          <a:p>
            <a:r>
              <a:rPr lang="en-US" dirty="0">
                <a:latin typeface="Times New Roman" panose="02020603050405020304" pitchFamily="18" charset="0"/>
                <a:cs typeface="Times New Roman" panose="02020603050405020304" pitchFamily="18" charset="0"/>
              </a:rPr>
              <a:t>Applying ML algorithms</a:t>
            </a:r>
          </a:p>
          <a:p>
            <a:r>
              <a:rPr lang="en-US" dirty="0">
                <a:latin typeface="Times New Roman" panose="02020603050405020304" pitchFamily="18" charset="0"/>
                <a:cs typeface="Times New Roman" panose="02020603050405020304" pitchFamily="18" charset="0"/>
              </a:rPr>
              <a:t>Comparing performance</a:t>
            </a:r>
          </a:p>
          <a:p>
            <a:r>
              <a:rPr lang="en-US" dirty="0">
                <a:latin typeface="Times New Roman" panose="02020603050405020304" pitchFamily="18" charset="0"/>
                <a:cs typeface="Times New Roman" panose="02020603050405020304" pitchFamily="18" charset="0"/>
              </a:rPr>
              <a:t>prediction</a:t>
            </a:r>
            <a:endParaRPr lang="en-IN"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341A5DC9-89C9-E32F-AE76-2DFBC99448F6}"/>
              </a:ext>
            </a:extLst>
          </p:cNvPr>
          <p:cNvSpPr txBox="1"/>
          <p:nvPr/>
        </p:nvSpPr>
        <p:spPr>
          <a:xfrm>
            <a:off x="11310730" y="6152322"/>
            <a:ext cx="431528" cy="369332"/>
          </a:xfrm>
          <a:prstGeom prst="rect">
            <a:avLst/>
          </a:prstGeom>
          <a:noFill/>
        </p:spPr>
        <p:txBody>
          <a:bodyPr wrap="none" rtlCol="0">
            <a:spAutoFit/>
          </a:bodyPr>
          <a:lstStyle/>
          <a:p>
            <a:r>
              <a:rPr lang="en-US" dirty="0"/>
              <a:t>15</a:t>
            </a:r>
            <a:endParaRPr lang="en-IN" dirty="0"/>
          </a:p>
        </p:txBody>
      </p:sp>
    </p:spTree>
    <p:extLst>
      <p:ext uri="{BB962C8B-B14F-4D97-AF65-F5344CB8AC3E}">
        <p14:creationId xmlns:p14="http://schemas.microsoft.com/office/powerpoint/2010/main" val="2995690434"/>
      </p:ext>
    </p:extLst>
  </p:cSld>
  <p:clrMapOvr>
    <a:masterClrMapping/>
  </p:clrMapOvr>
  <p:transition>
    <p:pull dir="ld"/>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61B57E6-CD08-C7AE-102B-917185FDB687}"/>
              </a:ext>
            </a:extLst>
          </p:cNvPr>
          <p:cNvSpPr txBox="1"/>
          <p:nvPr/>
        </p:nvSpPr>
        <p:spPr>
          <a:xfrm>
            <a:off x="2519916" y="220686"/>
            <a:ext cx="7300456" cy="646331"/>
          </a:xfrm>
          <a:prstGeom prst="rect">
            <a:avLst/>
          </a:prstGeom>
          <a:noFill/>
        </p:spPr>
        <p:txBody>
          <a:bodyPr wrap="square">
            <a:spAutoFit/>
          </a:bodyPr>
          <a:lstStyle/>
          <a:p>
            <a:r>
              <a:rPr lang="en-IN" sz="3600" b="1" u="sng" dirty="0">
                <a:solidFill>
                  <a:schemeClr val="tx1">
                    <a:lumMod val="85000"/>
                    <a:lumOff val="15000"/>
                  </a:schemeClr>
                </a:solidFill>
                <a:latin typeface="Times New Roman" panose="02020603050405020304" pitchFamily="18" charset="0"/>
                <a:cs typeface="Times New Roman" panose="02020603050405020304" pitchFamily="18" charset="0"/>
              </a:rPr>
              <a:t>SYSTEM SPECIFICATIONS</a:t>
            </a:r>
            <a:endParaRPr lang="en-IN" sz="3600" u="sng" dirty="0">
              <a:solidFill>
                <a:schemeClr val="tx1">
                  <a:lumMod val="85000"/>
                  <a:lumOff val="15000"/>
                </a:schemeClr>
              </a:solidFill>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49D3D39D-933F-D477-6298-0E6C0F3CBCB6}"/>
              </a:ext>
            </a:extLst>
          </p:cNvPr>
          <p:cNvSpPr txBox="1"/>
          <p:nvPr/>
        </p:nvSpPr>
        <p:spPr>
          <a:xfrm>
            <a:off x="1055801" y="1536174"/>
            <a:ext cx="9577633" cy="3539430"/>
          </a:xfrm>
          <a:prstGeom prst="rect">
            <a:avLst/>
          </a:prstGeom>
          <a:noFill/>
        </p:spPr>
        <p:txBody>
          <a:bodyPr wrap="square">
            <a:spAutoFit/>
          </a:bodyPr>
          <a:lstStyle/>
          <a:p>
            <a:pPr marL="342900" indent="-342900" algn="just">
              <a:buFont typeface="Arial" panose="020B0604020202020204" pitchFamily="34" charset="0"/>
              <a:buChar char="•"/>
            </a:pPr>
            <a:r>
              <a:rPr lang="en-IN" sz="2800" b="1" dirty="0">
                <a:latin typeface="Times New Roman" panose="02020603050405020304" pitchFamily="18" charset="0"/>
                <a:cs typeface="Times New Roman" panose="02020603050405020304" pitchFamily="18" charset="0"/>
              </a:rPr>
              <a:t>Software Requirements:</a:t>
            </a:r>
          </a:p>
          <a:p>
            <a:pPr marL="342900" indent="-342900" algn="just">
              <a:buFont typeface="Arial" panose="020B0604020202020204" pitchFamily="34" charset="0"/>
              <a:buChar char="•"/>
            </a:pPr>
            <a:r>
              <a:rPr lang="en-IN" sz="2800" dirty="0">
                <a:latin typeface="Times New Roman" panose="02020603050405020304" pitchFamily="18" charset="0"/>
                <a:cs typeface="Times New Roman" panose="02020603050405020304" pitchFamily="18" charset="0"/>
              </a:rPr>
              <a:t>Operating System : Min . Windows 7</a:t>
            </a:r>
          </a:p>
          <a:p>
            <a:pPr marL="342900" indent="-342900" algn="just">
              <a:buFont typeface="Arial" panose="020B0604020202020204" pitchFamily="34" charset="0"/>
              <a:buChar char="•"/>
            </a:pPr>
            <a:r>
              <a:rPr lang="en-IN" sz="2800" dirty="0">
                <a:latin typeface="Times New Roman" panose="02020603050405020304" pitchFamily="18" charset="0"/>
                <a:cs typeface="Times New Roman" panose="02020603050405020304" pitchFamily="18" charset="0"/>
              </a:rPr>
              <a:t>Coding Language : Python</a:t>
            </a:r>
          </a:p>
          <a:p>
            <a:pPr algn="just"/>
            <a:endParaRPr lang="en-IN" sz="28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IN" sz="2800" b="1" dirty="0">
                <a:latin typeface="Times New Roman" panose="02020603050405020304" pitchFamily="18" charset="0"/>
                <a:cs typeface="Times New Roman" panose="02020603050405020304" pitchFamily="18" charset="0"/>
              </a:rPr>
              <a:t>Hardware Requirements:</a:t>
            </a:r>
          </a:p>
          <a:p>
            <a:pPr marL="342900" indent="-342900" algn="just">
              <a:buFont typeface="Arial" panose="020B0604020202020204" pitchFamily="34" charset="0"/>
              <a:buChar char="•"/>
            </a:pPr>
            <a:r>
              <a:rPr lang="en-IN" sz="2800" dirty="0">
                <a:latin typeface="Times New Roman" panose="02020603050405020304" pitchFamily="18" charset="0"/>
                <a:cs typeface="Times New Roman" panose="02020603050405020304" pitchFamily="18" charset="0"/>
              </a:rPr>
              <a:t>Processor : Intel core i5</a:t>
            </a:r>
          </a:p>
          <a:p>
            <a:pPr marL="342900" indent="-342900" algn="just">
              <a:buFont typeface="Arial" panose="020B0604020202020204" pitchFamily="34" charset="0"/>
              <a:buChar char="•"/>
            </a:pPr>
            <a:r>
              <a:rPr lang="en-IN" sz="2800" dirty="0">
                <a:latin typeface="Times New Roman" panose="02020603050405020304" pitchFamily="18" charset="0"/>
                <a:cs typeface="Times New Roman" panose="02020603050405020304" pitchFamily="18" charset="0"/>
              </a:rPr>
              <a:t>RAM : 4GB</a:t>
            </a:r>
          </a:p>
          <a:p>
            <a:pPr marL="342900" indent="-342900" algn="just">
              <a:buFont typeface="Arial" panose="020B0604020202020204" pitchFamily="34" charset="0"/>
              <a:buChar char="•"/>
            </a:pPr>
            <a:r>
              <a:rPr lang="en-IN" sz="2800" dirty="0">
                <a:latin typeface="Times New Roman" panose="02020603050405020304" pitchFamily="18" charset="0"/>
                <a:cs typeface="Times New Roman" panose="02020603050405020304" pitchFamily="18" charset="0"/>
              </a:rPr>
              <a:t>Hard Disk : 20 GB</a:t>
            </a:r>
          </a:p>
        </p:txBody>
      </p:sp>
      <p:sp>
        <p:nvSpPr>
          <p:cNvPr id="3" name="TextBox 2">
            <a:extLst>
              <a:ext uri="{FF2B5EF4-FFF2-40B4-BE49-F238E27FC236}">
                <a16:creationId xmlns:a16="http://schemas.microsoft.com/office/drawing/2014/main" id="{BB485590-A389-82F3-BBB9-0B30F66A2119}"/>
              </a:ext>
            </a:extLst>
          </p:cNvPr>
          <p:cNvSpPr txBox="1"/>
          <p:nvPr/>
        </p:nvSpPr>
        <p:spPr>
          <a:xfrm>
            <a:off x="11280913" y="6142383"/>
            <a:ext cx="431528" cy="369332"/>
          </a:xfrm>
          <a:prstGeom prst="rect">
            <a:avLst/>
          </a:prstGeom>
          <a:noFill/>
        </p:spPr>
        <p:txBody>
          <a:bodyPr wrap="none" rtlCol="0">
            <a:spAutoFit/>
          </a:bodyPr>
          <a:lstStyle/>
          <a:p>
            <a:r>
              <a:rPr lang="en-US" dirty="0"/>
              <a:t>16</a:t>
            </a:r>
            <a:endParaRPr lang="en-IN" dirty="0"/>
          </a:p>
        </p:txBody>
      </p:sp>
    </p:spTree>
    <p:extLst>
      <p:ext uri="{BB962C8B-B14F-4D97-AF65-F5344CB8AC3E}">
        <p14:creationId xmlns:p14="http://schemas.microsoft.com/office/powerpoint/2010/main" val="22962204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EB7A89-45FD-A051-A916-64277DBEF69A}"/>
              </a:ext>
            </a:extLst>
          </p:cNvPr>
          <p:cNvSpPr>
            <a:spLocks noGrp="1"/>
          </p:cNvSpPr>
          <p:nvPr>
            <p:ph type="title"/>
          </p:nvPr>
        </p:nvSpPr>
        <p:spPr>
          <a:xfrm>
            <a:off x="415600" y="109330"/>
            <a:ext cx="11360800" cy="874643"/>
          </a:xfrm>
        </p:spPr>
        <p:txBody>
          <a:bodyPr>
            <a:normAutofit/>
          </a:bodyPr>
          <a:lstStyle/>
          <a:p>
            <a:r>
              <a:rPr lang="en-US" sz="3600" b="1" u="sng" dirty="0">
                <a:latin typeface="Times New Roman" panose="02020603050405020304" pitchFamily="18" charset="0"/>
                <a:cs typeface="Times New Roman" panose="02020603050405020304" pitchFamily="18" charset="0"/>
              </a:rPr>
              <a:t>CODE</a:t>
            </a:r>
            <a:r>
              <a:rPr lang="en-US" b="1" u="sng" dirty="0">
                <a:latin typeface="Times New Roman" panose="02020603050405020304" pitchFamily="18" charset="0"/>
                <a:cs typeface="Times New Roman" panose="02020603050405020304" pitchFamily="18" charset="0"/>
              </a:rPr>
              <a:t>:</a:t>
            </a:r>
            <a:endParaRPr lang="en-IN" b="1" u="sng" dirty="0">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DF147F53-DCFA-14BA-58F0-B83B5DD91C74}"/>
              </a:ext>
            </a:extLst>
          </p:cNvPr>
          <p:cNvSpPr>
            <a:spLocks noGrp="1"/>
          </p:cNvSpPr>
          <p:nvPr>
            <p:ph type="body" idx="1"/>
          </p:nvPr>
        </p:nvSpPr>
        <p:spPr>
          <a:xfrm>
            <a:off x="415600" y="983973"/>
            <a:ext cx="11360800" cy="5764696"/>
          </a:xfrm>
        </p:spPr>
        <p:txBody>
          <a:bodyPr>
            <a:normAutofit/>
          </a:bodyPr>
          <a:lstStyle/>
          <a:p>
            <a:pPr marL="152396" indent="0">
              <a:buNone/>
            </a:pPr>
            <a:r>
              <a:rPr lang="en-US" b="1" u="sng" dirty="0">
                <a:latin typeface="Times New Roman" panose="02020603050405020304" pitchFamily="18" charset="0"/>
                <a:cs typeface="Times New Roman" panose="02020603050405020304" pitchFamily="18" charset="0"/>
              </a:rPr>
              <a:t>FRONT-END</a:t>
            </a:r>
          </a:p>
          <a:p>
            <a:pPr marL="152396" indent="0">
              <a:buNone/>
            </a:pPr>
            <a:endParaRPr lang="en-US" dirty="0">
              <a:latin typeface="Times New Roman" panose="02020603050405020304" pitchFamily="18" charset="0"/>
              <a:cs typeface="Times New Roman" panose="02020603050405020304" pitchFamily="18" charset="0"/>
            </a:endParaRPr>
          </a:p>
          <a:p>
            <a:pPr marL="152396" indent="0">
              <a:buNone/>
            </a:pPr>
            <a:r>
              <a:rPr lang="en-US" dirty="0">
                <a:latin typeface="Times New Roman" panose="02020603050405020304" pitchFamily="18" charset="0"/>
                <a:cs typeface="Times New Roman" panose="02020603050405020304" pitchFamily="18" charset="0"/>
              </a:rPr>
              <a:t>import pandas as pd</a:t>
            </a:r>
          </a:p>
          <a:p>
            <a:pPr marL="152396" indent="0">
              <a:buNone/>
            </a:pPr>
            <a:r>
              <a:rPr lang="en-US" dirty="0">
                <a:latin typeface="Times New Roman" panose="02020603050405020304" pitchFamily="18" charset="0"/>
                <a:cs typeface="Times New Roman" panose="02020603050405020304" pitchFamily="18" charset="0"/>
              </a:rPr>
              <a:t>import numpy as np</a:t>
            </a:r>
          </a:p>
          <a:p>
            <a:pPr marL="152396" indent="0">
              <a:buNone/>
            </a:pPr>
            <a:r>
              <a:rPr lang="en-US" dirty="0">
                <a:latin typeface="Times New Roman" panose="02020603050405020304" pitchFamily="18" charset="0"/>
                <a:cs typeface="Times New Roman" panose="02020603050405020304" pitchFamily="18" charset="0"/>
              </a:rPr>
              <a:t>import pickle as pk</a:t>
            </a:r>
          </a:p>
          <a:p>
            <a:pPr marL="152396" indent="0">
              <a:buNone/>
            </a:pPr>
            <a:r>
              <a:rPr lang="en-US" dirty="0">
                <a:latin typeface="Times New Roman" panose="02020603050405020304" pitchFamily="18" charset="0"/>
                <a:cs typeface="Times New Roman" panose="02020603050405020304" pitchFamily="18" charset="0"/>
              </a:rPr>
              <a:t>import streamlit as st</a:t>
            </a:r>
          </a:p>
          <a:p>
            <a:pPr marL="152396" indent="0">
              <a:buNone/>
            </a:pPr>
            <a:endParaRPr lang="en-US" dirty="0">
              <a:latin typeface="Times New Roman" panose="02020603050405020304" pitchFamily="18" charset="0"/>
              <a:cs typeface="Times New Roman" panose="02020603050405020304" pitchFamily="18" charset="0"/>
            </a:endParaRPr>
          </a:p>
          <a:p>
            <a:pPr marL="152396" indent="0">
              <a:buNone/>
            </a:pPr>
            <a:r>
              <a:rPr lang="en-US" dirty="0">
                <a:latin typeface="Times New Roman" panose="02020603050405020304" pitchFamily="18" charset="0"/>
                <a:cs typeface="Times New Roman" panose="02020603050405020304" pitchFamily="18" charset="0"/>
              </a:rPr>
              <a:t>model = pk.load(open('model.pkl’,’</a:t>
            </a:r>
            <a:r>
              <a:rPr lang="en-US" dirty="0" err="1">
                <a:latin typeface="Times New Roman" panose="02020603050405020304" pitchFamily="18" charset="0"/>
                <a:cs typeface="Times New Roman" panose="02020603050405020304" pitchFamily="18" charset="0"/>
              </a:rPr>
              <a:t>rb</a:t>
            </a:r>
            <a:r>
              <a:rPr lang="en-US" dirty="0">
                <a:latin typeface="Times New Roman" panose="02020603050405020304" pitchFamily="18" charset="0"/>
                <a:cs typeface="Times New Roman" panose="02020603050405020304" pitchFamily="18" charset="0"/>
              </a:rPr>
              <a:t>’))</a:t>
            </a:r>
          </a:p>
          <a:p>
            <a:pPr marL="152396" indent="0">
              <a:buNone/>
            </a:pPr>
            <a:r>
              <a:rPr lang="en-US" dirty="0">
                <a:latin typeface="Times New Roman" panose="02020603050405020304" pitchFamily="18" charset="0"/>
                <a:cs typeface="Times New Roman" panose="02020603050405020304" pitchFamily="18" charset="0"/>
              </a:rPr>
              <a:t>st.header('Car Price Prediction ML Model’)</a:t>
            </a:r>
          </a:p>
          <a:p>
            <a:pPr marL="152396" indent="0">
              <a:buNone/>
            </a:pPr>
            <a:r>
              <a:rPr lang="en-US" dirty="0">
                <a:latin typeface="Times New Roman" panose="02020603050405020304" pitchFamily="18" charset="0"/>
                <a:cs typeface="Times New Roman" panose="02020603050405020304" pitchFamily="18" charset="0"/>
              </a:rPr>
              <a:t>cars_data = pd.read_csv('Cardetails.csv’)</a:t>
            </a:r>
          </a:p>
          <a:p>
            <a:pPr marL="152396" indent="0">
              <a:buNone/>
            </a:pPr>
            <a:endParaRPr lang="en-US" dirty="0">
              <a:latin typeface="Times New Roman" panose="02020603050405020304" pitchFamily="18" charset="0"/>
              <a:cs typeface="Times New Roman" panose="02020603050405020304" pitchFamily="18" charset="0"/>
            </a:endParaRPr>
          </a:p>
          <a:p>
            <a:pPr marL="152396" indent="0">
              <a:buNone/>
            </a:pPr>
            <a:r>
              <a:rPr lang="en-US" dirty="0">
                <a:latin typeface="Times New Roman" panose="02020603050405020304" pitchFamily="18" charset="0"/>
                <a:cs typeface="Times New Roman" panose="02020603050405020304" pitchFamily="18" charset="0"/>
              </a:rPr>
              <a:t>def get_brand_name(car_name): </a:t>
            </a:r>
          </a:p>
          <a:p>
            <a:pPr marL="152396" indent="0">
              <a:buNone/>
            </a:pPr>
            <a:r>
              <a:rPr lang="en-US" dirty="0">
                <a:latin typeface="Times New Roman" panose="02020603050405020304" pitchFamily="18" charset="0"/>
                <a:cs typeface="Times New Roman" panose="02020603050405020304" pitchFamily="18" charset="0"/>
              </a:rPr>
              <a:t>  car_name = car_name.split(' ')[0]</a:t>
            </a:r>
          </a:p>
          <a:p>
            <a:pPr marL="152396" indent="0">
              <a:buNone/>
            </a:pPr>
            <a:r>
              <a:rPr lang="en-US" dirty="0">
                <a:latin typeface="Times New Roman" panose="02020603050405020304" pitchFamily="18" charset="0"/>
                <a:cs typeface="Times New Roman" panose="02020603050405020304" pitchFamily="18" charset="0"/>
              </a:rPr>
              <a:t>  return car_name.strip()</a:t>
            </a:r>
            <a:endParaRPr lang="en-US" b="1" u="sng" dirty="0">
              <a:latin typeface="Times New Roman" panose="02020603050405020304" pitchFamily="18" charset="0"/>
              <a:cs typeface="Times New Roman" panose="02020603050405020304" pitchFamily="18" charset="0"/>
            </a:endParaRPr>
          </a:p>
          <a:p>
            <a:pPr marL="152396" indent="0">
              <a:buNone/>
            </a:pPr>
            <a:endParaRPr lang="en-US" b="1" u="sng" dirty="0">
              <a:latin typeface="Times New Roman" panose="02020603050405020304" pitchFamily="18" charset="0"/>
              <a:cs typeface="Times New Roman" panose="02020603050405020304" pitchFamily="18" charset="0"/>
            </a:endParaRPr>
          </a:p>
          <a:p>
            <a:pPr marL="152396" indent="0">
              <a:buNone/>
            </a:pPr>
            <a:endParaRPr lang="en-US" b="1" u="sng" dirty="0">
              <a:latin typeface="Times New Roman" panose="02020603050405020304" pitchFamily="18" charset="0"/>
              <a:cs typeface="Times New Roman" panose="02020603050405020304" pitchFamily="18" charset="0"/>
            </a:endParaRPr>
          </a:p>
          <a:p>
            <a:pPr marL="152396" indent="0">
              <a:buNone/>
            </a:pPr>
            <a:endParaRPr lang="en-US" b="1" u="sng" dirty="0">
              <a:latin typeface="Times New Roman" panose="02020603050405020304" pitchFamily="18" charset="0"/>
              <a:cs typeface="Times New Roman" panose="02020603050405020304" pitchFamily="18" charset="0"/>
            </a:endParaRPr>
          </a:p>
          <a:p>
            <a:pPr marL="152396" indent="0">
              <a:buNone/>
            </a:pPr>
            <a:endParaRPr lang="en-US" b="1" dirty="0">
              <a:latin typeface="Times New Roman" panose="02020603050405020304" pitchFamily="18" charset="0"/>
              <a:cs typeface="Times New Roman" panose="02020603050405020304" pitchFamily="18" charset="0"/>
            </a:endParaRPr>
          </a:p>
          <a:p>
            <a:pPr marL="152396" indent="0">
              <a:buNone/>
            </a:pPr>
            <a:endParaRPr lang="en-IN" b="1"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915D3294-D204-9548-A830-BD070BC036D4}"/>
              </a:ext>
            </a:extLst>
          </p:cNvPr>
          <p:cNvSpPr txBox="1"/>
          <p:nvPr/>
        </p:nvSpPr>
        <p:spPr>
          <a:xfrm>
            <a:off x="11579087" y="6271591"/>
            <a:ext cx="431528" cy="369332"/>
          </a:xfrm>
          <a:prstGeom prst="rect">
            <a:avLst/>
          </a:prstGeom>
          <a:noFill/>
        </p:spPr>
        <p:txBody>
          <a:bodyPr wrap="none" rtlCol="0">
            <a:spAutoFit/>
          </a:bodyPr>
          <a:lstStyle/>
          <a:p>
            <a:r>
              <a:rPr lang="en-US" dirty="0"/>
              <a:t>17</a:t>
            </a:r>
            <a:endParaRPr lang="en-IN" dirty="0"/>
          </a:p>
        </p:txBody>
      </p:sp>
    </p:spTree>
    <p:extLst>
      <p:ext uri="{BB962C8B-B14F-4D97-AF65-F5344CB8AC3E}">
        <p14:creationId xmlns:p14="http://schemas.microsoft.com/office/powerpoint/2010/main" val="3243862048"/>
      </p:ext>
    </p:extLst>
  </p:cSld>
  <p:clrMapOvr>
    <a:masterClrMapping/>
  </p:clrMapOvr>
  <p:transition>
    <p:pull dir="ld"/>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E7EEC14-1CED-ECD2-748D-798301616C49}"/>
              </a:ext>
            </a:extLst>
          </p:cNvPr>
          <p:cNvSpPr txBox="1"/>
          <p:nvPr/>
        </p:nvSpPr>
        <p:spPr>
          <a:xfrm>
            <a:off x="288235" y="321369"/>
            <a:ext cx="11251096" cy="6124754"/>
          </a:xfrm>
          <a:prstGeom prst="rect">
            <a:avLst/>
          </a:prstGeom>
          <a:noFill/>
        </p:spPr>
        <p:txBody>
          <a:bodyPr wrap="square">
            <a:spAutoFit/>
          </a:bodyPr>
          <a:lstStyle/>
          <a:p>
            <a:r>
              <a:rPr lang="en-IN" sz="2800" dirty="0">
                <a:latin typeface="Times New Roman" panose="02020603050405020304" pitchFamily="18" charset="0"/>
                <a:cs typeface="Times New Roman" panose="02020603050405020304" pitchFamily="18" charset="0"/>
              </a:rPr>
              <a:t>cars_data['name'] = cars_data['name'].apply(get_brand_name)</a:t>
            </a:r>
          </a:p>
          <a:p>
            <a:endParaRPr lang="en-IN" sz="2800" dirty="0">
              <a:latin typeface="Times New Roman" panose="02020603050405020304" pitchFamily="18" charset="0"/>
              <a:cs typeface="Times New Roman" panose="02020603050405020304" pitchFamily="18" charset="0"/>
            </a:endParaRPr>
          </a:p>
          <a:p>
            <a:r>
              <a:rPr lang="en-IN" sz="2800" dirty="0">
                <a:latin typeface="Times New Roman" panose="02020603050405020304" pitchFamily="18" charset="0"/>
                <a:cs typeface="Times New Roman" panose="02020603050405020304" pitchFamily="18" charset="0"/>
              </a:rPr>
              <a:t>name = st.selectbox('Select Car Brand', cars_data['name'].unique())</a:t>
            </a:r>
          </a:p>
          <a:p>
            <a:r>
              <a:rPr lang="en-IN" sz="2800" dirty="0">
                <a:latin typeface="Times New Roman" panose="02020603050405020304" pitchFamily="18" charset="0"/>
                <a:cs typeface="Times New Roman" panose="02020603050405020304" pitchFamily="18" charset="0"/>
              </a:rPr>
              <a:t>year = st.slider('Car Manufactured Year', 1994,2024)</a:t>
            </a:r>
          </a:p>
          <a:p>
            <a:r>
              <a:rPr lang="en-IN" sz="2800" dirty="0">
                <a:latin typeface="Times New Roman" panose="02020603050405020304" pitchFamily="18" charset="0"/>
                <a:cs typeface="Times New Roman" panose="02020603050405020304" pitchFamily="18" charset="0"/>
              </a:rPr>
              <a:t>km_driven = st.slider('No of kms Driven', 11,200000)</a:t>
            </a:r>
          </a:p>
          <a:p>
            <a:r>
              <a:rPr lang="en-IN" sz="2800" dirty="0">
                <a:latin typeface="Times New Roman" panose="02020603050405020304" pitchFamily="18" charset="0"/>
                <a:cs typeface="Times New Roman" panose="02020603050405020304" pitchFamily="18" charset="0"/>
              </a:rPr>
              <a:t>fuel = st.selectbox('Fuel type', cars_data['fuel'].unique())</a:t>
            </a:r>
          </a:p>
          <a:p>
            <a:r>
              <a:rPr lang="en-IN" sz="2800" dirty="0">
                <a:latin typeface="Times New Roman" panose="02020603050405020304" pitchFamily="18" charset="0"/>
                <a:cs typeface="Times New Roman" panose="02020603050405020304" pitchFamily="18" charset="0"/>
              </a:rPr>
              <a:t>seller_type = st.selectbox('Seller  type',cars_data['seller_type'].unique())</a:t>
            </a:r>
          </a:p>
          <a:p>
            <a:r>
              <a:rPr lang="en-IN" sz="2800" dirty="0">
                <a:latin typeface="Times New Roman" panose="02020603050405020304" pitchFamily="18" charset="0"/>
                <a:cs typeface="Times New Roman" panose="02020603050405020304" pitchFamily="18" charset="0"/>
              </a:rPr>
              <a:t>transmission = st.selectbox('Transmission type', cars_data['transmission'].unique())</a:t>
            </a:r>
          </a:p>
          <a:p>
            <a:r>
              <a:rPr lang="en-IN" sz="2800" dirty="0">
                <a:latin typeface="Times New Roman" panose="02020603050405020304" pitchFamily="18" charset="0"/>
                <a:cs typeface="Times New Roman" panose="02020603050405020304" pitchFamily="18" charset="0"/>
              </a:rPr>
              <a:t>owner = st.selectbox('Seller  type', cars_data['owner'].unique())</a:t>
            </a:r>
          </a:p>
          <a:p>
            <a:r>
              <a:rPr lang="en-IN" sz="2800" dirty="0">
                <a:latin typeface="Times New Roman" panose="02020603050405020304" pitchFamily="18" charset="0"/>
                <a:cs typeface="Times New Roman" panose="02020603050405020304" pitchFamily="18" charset="0"/>
              </a:rPr>
              <a:t>mileage = st.slider('Car Mileage', 10,40)</a:t>
            </a:r>
          </a:p>
          <a:p>
            <a:r>
              <a:rPr lang="en-IN" sz="2800" dirty="0">
                <a:latin typeface="Times New Roman" panose="02020603050405020304" pitchFamily="18" charset="0"/>
                <a:cs typeface="Times New Roman" panose="02020603050405020304" pitchFamily="18" charset="0"/>
              </a:rPr>
              <a:t>engine = st.slider('Engine CC', 700,5000)</a:t>
            </a:r>
          </a:p>
          <a:p>
            <a:r>
              <a:rPr lang="en-IN" sz="2800" dirty="0">
                <a:latin typeface="Times New Roman" panose="02020603050405020304" pitchFamily="18" charset="0"/>
                <a:cs typeface="Times New Roman" panose="02020603050405020304" pitchFamily="18" charset="0"/>
              </a:rPr>
              <a:t>max_power = st.slider('Max Power', 0,200)</a:t>
            </a:r>
          </a:p>
          <a:p>
            <a:r>
              <a:rPr lang="en-IN" sz="2800" dirty="0">
                <a:latin typeface="Times New Roman" panose="02020603050405020304" pitchFamily="18" charset="0"/>
                <a:cs typeface="Times New Roman" panose="02020603050405020304" pitchFamily="18" charset="0"/>
              </a:rPr>
              <a:t>seats = st.slider('No of Seats', 5,10)</a:t>
            </a:r>
          </a:p>
        </p:txBody>
      </p:sp>
      <p:sp>
        <p:nvSpPr>
          <p:cNvPr id="2" name="TextBox 1">
            <a:extLst>
              <a:ext uri="{FF2B5EF4-FFF2-40B4-BE49-F238E27FC236}">
                <a16:creationId xmlns:a16="http://schemas.microsoft.com/office/drawing/2014/main" id="{50BA672D-E75A-88A9-4E4C-E8E4D5E62D99}"/>
              </a:ext>
            </a:extLst>
          </p:cNvPr>
          <p:cNvSpPr txBox="1"/>
          <p:nvPr/>
        </p:nvSpPr>
        <p:spPr>
          <a:xfrm>
            <a:off x="11400183" y="6261457"/>
            <a:ext cx="431528" cy="369332"/>
          </a:xfrm>
          <a:prstGeom prst="rect">
            <a:avLst/>
          </a:prstGeom>
          <a:noFill/>
        </p:spPr>
        <p:txBody>
          <a:bodyPr wrap="none" rtlCol="0">
            <a:spAutoFit/>
          </a:bodyPr>
          <a:lstStyle/>
          <a:p>
            <a:r>
              <a:rPr lang="en-US" dirty="0"/>
              <a:t>18</a:t>
            </a:r>
            <a:endParaRPr lang="en-IN" dirty="0"/>
          </a:p>
        </p:txBody>
      </p:sp>
    </p:spTree>
    <p:extLst>
      <p:ext uri="{BB962C8B-B14F-4D97-AF65-F5344CB8AC3E}">
        <p14:creationId xmlns:p14="http://schemas.microsoft.com/office/powerpoint/2010/main" val="4941460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FA63D9C-A80A-00E0-B606-F770F54A7E4E}"/>
              </a:ext>
            </a:extLst>
          </p:cNvPr>
          <p:cNvSpPr txBox="1"/>
          <p:nvPr/>
        </p:nvSpPr>
        <p:spPr>
          <a:xfrm>
            <a:off x="106845" y="151179"/>
            <a:ext cx="11780355" cy="6555641"/>
          </a:xfrm>
          <a:prstGeom prst="rect">
            <a:avLst/>
          </a:prstGeom>
          <a:noFill/>
        </p:spPr>
        <p:txBody>
          <a:bodyPr wrap="square">
            <a:spAutoFit/>
          </a:bodyPr>
          <a:lstStyle/>
          <a:p>
            <a:r>
              <a:rPr lang="en-IN" sz="2800" dirty="0">
                <a:latin typeface="Times New Roman" panose="02020603050405020304" pitchFamily="18" charset="0"/>
                <a:cs typeface="Times New Roman" panose="02020603050405020304" pitchFamily="18" charset="0"/>
              </a:rPr>
              <a:t>if st.button("Predict"):</a:t>
            </a:r>
          </a:p>
          <a:p>
            <a:endParaRPr lang="en-IN" sz="2800" dirty="0">
              <a:latin typeface="Times New Roman" panose="02020603050405020304" pitchFamily="18" charset="0"/>
              <a:cs typeface="Times New Roman" panose="02020603050405020304" pitchFamily="18" charset="0"/>
            </a:endParaRPr>
          </a:p>
          <a:p>
            <a:r>
              <a:rPr lang="en-IN" sz="2800" dirty="0">
                <a:latin typeface="Times New Roman" panose="02020603050405020304" pitchFamily="18" charset="0"/>
                <a:cs typeface="Times New Roman" panose="02020603050405020304" pitchFamily="18" charset="0"/>
              </a:rPr>
              <a:t>input_data_model = pd.DataFrame</a:t>
            </a:r>
          </a:p>
          <a:p>
            <a:endParaRPr lang="en-IN" sz="2800" dirty="0">
              <a:latin typeface="Times New Roman" panose="02020603050405020304" pitchFamily="18" charset="0"/>
              <a:cs typeface="Times New Roman" panose="02020603050405020304" pitchFamily="18" charset="0"/>
            </a:endParaRPr>
          </a:p>
          <a:p>
            <a:r>
              <a:rPr lang="en-IN" sz="2800" dirty="0">
                <a:latin typeface="Times New Roman" panose="02020603050405020304" pitchFamily="18" charset="0"/>
                <a:cs typeface="Times New Roman" panose="02020603050405020304" pitchFamily="18" charset="0"/>
              </a:rPr>
              <a:t>([[name,year,km_driven,fuel,seller_type,transmission,owner,mileage,engine,max_power,seats]],columns=['name','year','km_driven','fuel','seller_type','transmission','owner','mileage','engine','max_power','seats’])</a:t>
            </a:r>
          </a:p>
          <a:p>
            <a:r>
              <a:rPr lang="en-IN" sz="2800" dirty="0">
                <a:latin typeface="Times New Roman" panose="02020603050405020304" pitchFamily="18" charset="0"/>
                <a:cs typeface="Times New Roman" panose="02020603050405020304" pitchFamily="18" charset="0"/>
              </a:rPr>
              <a:t>input_data_model['owner'].replace(['First Owner', 'Second Owner', 'Third Owner', 'Fourth &amp; Above Owner', 'Test Drive Car'], [1,2,3,4,5], inplace=True)</a:t>
            </a:r>
          </a:p>
          <a:p>
            <a:r>
              <a:rPr lang="en-IN" sz="2800" dirty="0">
                <a:latin typeface="Times New Roman" panose="02020603050405020304" pitchFamily="18" charset="0"/>
                <a:cs typeface="Times New Roman" panose="02020603050405020304" pitchFamily="18" charset="0"/>
              </a:rPr>
              <a:t>input_data_model['fuel'].replace(['Diesel', 'Petrol', 'LPG', 'CNG'],[1,2,3,4], inplace=True)</a:t>
            </a:r>
          </a:p>
          <a:p>
            <a:r>
              <a:rPr lang="en-IN" sz="2800" dirty="0">
                <a:latin typeface="Times New Roman" panose="02020603050405020304" pitchFamily="18" charset="0"/>
                <a:cs typeface="Times New Roman" panose="02020603050405020304" pitchFamily="18" charset="0"/>
              </a:rPr>
              <a:t>input_data_model['seller_type'].replace(['Individual', 'Dealer', 'Trustmark Dealer'],[1,2,3], inplace=True)</a:t>
            </a:r>
          </a:p>
          <a:p>
            <a:r>
              <a:rPr lang="en-IN" sz="2800" dirty="0">
                <a:latin typeface="Times New Roman" panose="02020603050405020304" pitchFamily="18" charset="0"/>
                <a:cs typeface="Times New Roman" panose="02020603050405020304" pitchFamily="18" charset="0"/>
              </a:rPr>
              <a:t>input_data_model['transmission'].replace(['Manual', 'Automatic'],[1,2], inplace=True)</a:t>
            </a:r>
          </a:p>
        </p:txBody>
      </p:sp>
      <p:sp>
        <p:nvSpPr>
          <p:cNvPr id="2" name="TextBox 1">
            <a:extLst>
              <a:ext uri="{FF2B5EF4-FFF2-40B4-BE49-F238E27FC236}">
                <a16:creationId xmlns:a16="http://schemas.microsoft.com/office/drawing/2014/main" id="{11738884-1249-24BB-8D0D-D3BE53EF0F32}"/>
              </a:ext>
            </a:extLst>
          </p:cNvPr>
          <p:cNvSpPr txBox="1"/>
          <p:nvPr/>
        </p:nvSpPr>
        <p:spPr>
          <a:xfrm>
            <a:off x="11618843" y="6390861"/>
            <a:ext cx="431528" cy="369332"/>
          </a:xfrm>
          <a:prstGeom prst="rect">
            <a:avLst/>
          </a:prstGeom>
          <a:noFill/>
        </p:spPr>
        <p:txBody>
          <a:bodyPr wrap="none" rtlCol="0">
            <a:spAutoFit/>
          </a:bodyPr>
          <a:lstStyle/>
          <a:p>
            <a:r>
              <a:rPr lang="en-US" dirty="0"/>
              <a:t>19</a:t>
            </a:r>
            <a:endParaRPr lang="en-IN" dirty="0"/>
          </a:p>
        </p:txBody>
      </p:sp>
    </p:spTree>
    <p:extLst>
      <p:ext uri="{BB962C8B-B14F-4D97-AF65-F5344CB8AC3E}">
        <p14:creationId xmlns:p14="http://schemas.microsoft.com/office/powerpoint/2010/main" val="9420974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5CEF43-9EC6-018B-B458-4DB1BFBDFB72}"/>
              </a:ext>
            </a:extLst>
          </p:cNvPr>
          <p:cNvSpPr>
            <a:spLocks noGrp="1"/>
          </p:cNvSpPr>
          <p:nvPr>
            <p:ph type="title" idx="4294967295"/>
          </p:nvPr>
        </p:nvSpPr>
        <p:spPr>
          <a:xfrm>
            <a:off x="1801813" y="200025"/>
            <a:ext cx="10390187" cy="1566863"/>
          </a:xfrm>
        </p:spPr>
        <p:txBody>
          <a:bodyPr>
            <a:noAutofit/>
          </a:bodyPr>
          <a:lstStyle/>
          <a:p>
            <a:r>
              <a:rPr lang="en-IN" sz="3200" b="1" dirty="0">
                <a:solidFill>
                  <a:schemeClr val="tx1"/>
                </a:solidFill>
                <a:latin typeface="Segoe UI Black" panose="020B0A02040204020203" pitchFamily="34" charset="0"/>
                <a:ea typeface="Segoe UI Black" panose="020B0A02040204020203" pitchFamily="34" charset="0"/>
              </a:rPr>
              <a:t>TALLA PADMAVATHI COLLEGE OF ENGINEERING </a:t>
            </a:r>
            <a:br>
              <a:rPr lang="en-US" sz="3200" b="1" dirty="0">
                <a:latin typeface="Segoe UI Black" panose="020B0A02040204020203" pitchFamily="34" charset="0"/>
                <a:ea typeface="Segoe UI Black" panose="020B0A02040204020203" pitchFamily="34" charset="0"/>
              </a:rPr>
            </a:br>
            <a:endParaRPr lang="en-IN" sz="3200" dirty="0">
              <a:latin typeface="Segoe UI Black" panose="020B0A02040204020203" pitchFamily="34" charset="0"/>
              <a:ea typeface="Segoe UI Black" panose="020B0A02040204020203" pitchFamily="34" charset="0"/>
            </a:endParaRPr>
          </a:p>
        </p:txBody>
      </p:sp>
      <p:sp>
        <p:nvSpPr>
          <p:cNvPr id="10" name="Content Placeholder 9">
            <a:extLst>
              <a:ext uri="{FF2B5EF4-FFF2-40B4-BE49-F238E27FC236}">
                <a16:creationId xmlns:a16="http://schemas.microsoft.com/office/drawing/2014/main" id="{8713BB82-2C0E-795F-C54B-F1D7CD0BFF09}"/>
              </a:ext>
            </a:extLst>
          </p:cNvPr>
          <p:cNvSpPr>
            <a:spLocks noGrp="1"/>
          </p:cNvSpPr>
          <p:nvPr>
            <p:ph idx="4294967295"/>
          </p:nvPr>
        </p:nvSpPr>
        <p:spPr>
          <a:xfrm>
            <a:off x="320675" y="1677988"/>
            <a:ext cx="11871325" cy="1379537"/>
          </a:xfrm>
        </p:spPr>
        <p:txBody>
          <a:bodyPr>
            <a:normAutofit/>
          </a:bodyPr>
          <a:lstStyle/>
          <a:p>
            <a:pPr marL="521335" indent="0" algn="ctr">
              <a:lnSpc>
                <a:spcPct val="100000"/>
              </a:lnSpc>
              <a:spcBef>
                <a:spcPts val="100"/>
              </a:spcBef>
              <a:buNone/>
            </a:pPr>
            <a:r>
              <a:rPr lang="en-US" sz="2400" b="1" spc="-5" dirty="0">
                <a:effectLst>
                  <a:outerShdw blurRad="38100" dist="38100" dir="2700000" algn="tl">
                    <a:srgbClr val="000000">
                      <a:alpha val="43137"/>
                    </a:srgbClr>
                  </a:outerShdw>
                </a:effectLst>
                <a:latin typeface="Garamond" panose="02020404030301010803" pitchFamily="18" charset="0"/>
                <a:cs typeface="Arial" panose="020B0604020202020204"/>
              </a:rPr>
              <a:t>Department</a:t>
            </a:r>
            <a:r>
              <a:rPr lang="en-US" sz="2400" b="1" spc="-20" dirty="0">
                <a:effectLst>
                  <a:outerShdw blurRad="38100" dist="38100" dir="2700000" algn="tl">
                    <a:srgbClr val="000000">
                      <a:alpha val="43137"/>
                    </a:srgbClr>
                  </a:outerShdw>
                </a:effectLst>
                <a:latin typeface="Garamond" panose="02020404030301010803" pitchFamily="18" charset="0"/>
                <a:cs typeface="Arial" panose="020B0604020202020204"/>
              </a:rPr>
              <a:t> </a:t>
            </a:r>
            <a:r>
              <a:rPr lang="en-US" sz="2400" b="1" spc="-5" dirty="0">
                <a:effectLst>
                  <a:outerShdw blurRad="38100" dist="38100" dir="2700000" algn="tl">
                    <a:srgbClr val="000000">
                      <a:alpha val="43137"/>
                    </a:srgbClr>
                  </a:outerShdw>
                </a:effectLst>
                <a:latin typeface="Garamond" panose="02020404030301010803" pitchFamily="18" charset="0"/>
                <a:cs typeface="Arial" panose="020B0604020202020204"/>
              </a:rPr>
              <a:t>of</a:t>
            </a:r>
            <a:r>
              <a:rPr lang="en-US" sz="2400" b="1" spc="-20" dirty="0">
                <a:effectLst>
                  <a:outerShdw blurRad="38100" dist="38100" dir="2700000" algn="tl">
                    <a:srgbClr val="000000">
                      <a:alpha val="43137"/>
                    </a:srgbClr>
                  </a:outerShdw>
                </a:effectLst>
                <a:latin typeface="Garamond" panose="02020404030301010803" pitchFamily="18" charset="0"/>
                <a:cs typeface="Arial" panose="020B0604020202020204"/>
              </a:rPr>
              <a:t> </a:t>
            </a:r>
            <a:r>
              <a:rPr lang="en-US" sz="2400" b="1" spc="-5" dirty="0">
                <a:effectLst>
                  <a:outerShdw blurRad="38100" dist="38100" dir="2700000" algn="tl">
                    <a:srgbClr val="000000">
                      <a:alpha val="43137"/>
                    </a:srgbClr>
                  </a:outerShdw>
                </a:effectLst>
                <a:latin typeface="Garamond" panose="02020404030301010803" pitchFamily="18" charset="0"/>
                <a:cs typeface="Arial" panose="020B0604020202020204"/>
              </a:rPr>
              <a:t>Computer</a:t>
            </a:r>
            <a:r>
              <a:rPr lang="en-US" sz="2400" b="1" spc="-15" dirty="0">
                <a:effectLst>
                  <a:outerShdw blurRad="38100" dist="38100" dir="2700000" algn="tl">
                    <a:srgbClr val="000000">
                      <a:alpha val="43137"/>
                    </a:srgbClr>
                  </a:outerShdw>
                </a:effectLst>
                <a:latin typeface="Garamond" panose="02020404030301010803" pitchFamily="18" charset="0"/>
                <a:cs typeface="Arial" panose="020B0604020202020204"/>
              </a:rPr>
              <a:t> </a:t>
            </a:r>
            <a:r>
              <a:rPr lang="en-US" sz="2400" b="1" spc="-5" dirty="0">
                <a:effectLst>
                  <a:outerShdw blurRad="38100" dist="38100" dir="2700000" algn="tl">
                    <a:srgbClr val="000000">
                      <a:alpha val="43137"/>
                    </a:srgbClr>
                  </a:outerShdw>
                </a:effectLst>
                <a:latin typeface="Garamond" panose="02020404030301010803" pitchFamily="18" charset="0"/>
                <a:cs typeface="Arial" panose="020B0604020202020204"/>
              </a:rPr>
              <a:t>Science</a:t>
            </a:r>
            <a:r>
              <a:rPr lang="en-US" sz="2400" b="1" spc="-25" dirty="0">
                <a:effectLst>
                  <a:outerShdw blurRad="38100" dist="38100" dir="2700000" algn="tl">
                    <a:srgbClr val="000000">
                      <a:alpha val="43137"/>
                    </a:srgbClr>
                  </a:outerShdw>
                </a:effectLst>
                <a:latin typeface="Garamond" panose="02020404030301010803" pitchFamily="18" charset="0"/>
                <a:cs typeface="Arial" panose="020B0604020202020204"/>
              </a:rPr>
              <a:t> </a:t>
            </a:r>
            <a:r>
              <a:rPr lang="en-US" sz="2400" b="1" dirty="0">
                <a:effectLst>
                  <a:outerShdw blurRad="38100" dist="38100" dir="2700000" algn="tl">
                    <a:srgbClr val="000000">
                      <a:alpha val="43137"/>
                    </a:srgbClr>
                  </a:outerShdw>
                </a:effectLst>
                <a:latin typeface="Garamond" panose="02020404030301010803" pitchFamily="18" charset="0"/>
                <a:cs typeface="Arial" panose="020B0604020202020204"/>
              </a:rPr>
              <a:t>&amp;</a:t>
            </a:r>
            <a:r>
              <a:rPr lang="en-US" sz="2400" b="1" spc="-15" dirty="0">
                <a:effectLst>
                  <a:outerShdw blurRad="38100" dist="38100" dir="2700000" algn="tl">
                    <a:srgbClr val="000000">
                      <a:alpha val="43137"/>
                    </a:srgbClr>
                  </a:outerShdw>
                </a:effectLst>
                <a:latin typeface="Garamond" panose="02020404030301010803" pitchFamily="18" charset="0"/>
                <a:cs typeface="Arial" panose="020B0604020202020204"/>
              </a:rPr>
              <a:t> </a:t>
            </a:r>
            <a:r>
              <a:rPr lang="en-US" sz="2400" b="1" spc="-5" dirty="0">
                <a:effectLst>
                  <a:outerShdw blurRad="38100" dist="38100" dir="2700000" algn="tl">
                    <a:srgbClr val="000000">
                      <a:alpha val="43137"/>
                    </a:srgbClr>
                  </a:outerShdw>
                </a:effectLst>
                <a:latin typeface="Garamond" panose="02020404030301010803" pitchFamily="18" charset="0"/>
                <a:cs typeface="Arial" panose="020B0604020202020204"/>
              </a:rPr>
              <a:t>Engineering</a:t>
            </a:r>
          </a:p>
          <a:p>
            <a:pPr marL="521335" indent="0" algn="ctr">
              <a:lnSpc>
                <a:spcPct val="100000"/>
              </a:lnSpc>
              <a:spcBef>
                <a:spcPts val="100"/>
              </a:spcBef>
              <a:buNone/>
            </a:pPr>
            <a:r>
              <a:rPr lang="en-US" sz="2000" dirty="0">
                <a:latin typeface="Yu Gothic UI Semibold" panose="020B0700000000000000" pitchFamily="34" charset="-128"/>
                <a:ea typeface="Yu Gothic UI Semibold" panose="020B0700000000000000" pitchFamily="34" charset="-128"/>
                <a:cs typeface="Arial" panose="020B0604020202020204"/>
              </a:rPr>
              <a:t>A Mini</a:t>
            </a:r>
            <a:r>
              <a:rPr lang="en-US" sz="2000" spc="-100" dirty="0">
                <a:latin typeface="Yu Gothic UI Semibold" panose="020B0700000000000000" pitchFamily="34" charset="-128"/>
                <a:ea typeface="Yu Gothic UI Semibold" panose="020B0700000000000000" pitchFamily="34" charset="-128"/>
                <a:cs typeface="Arial" panose="020B0604020202020204"/>
              </a:rPr>
              <a:t> </a:t>
            </a:r>
            <a:r>
              <a:rPr lang="en-US" sz="2000" spc="-5" dirty="0">
                <a:latin typeface="Yu Gothic UI Semibold" panose="020B0700000000000000" pitchFamily="34" charset="-128"/>
                <a:ea typeface="Yu Gothic UI Semibold" panose="020B0700000000000000" pitchFamily="34" charset="-128"/>
                <a:cs typeface="Arial" panose="020B0604020202020204"/>
              </a:rPr>
              <a:t>Project Presentation</a:t>
            </a:r>
          </a:p>
          <a:p>
            <a:pPr marL="521335" indent="0" algn="ctr">
              <a:lnSpc>
                <a:spcPct val="100000"/>
              </a:lnSpc>
              <a:spcBef>
                <a:spcPts val="100"/>
              </a:spcBef>
              <a:buNone/>
            </a:pPr>
            <a:r>
              <a:rPr lang="en-IN" dirty="0"/>
              <a:t> </a:t>
            </a:r>
            <a:r>
              <a:rPr lang="en-IN" sz="2400" b="1" dirty="0">
                <a:latin typeface="Arial" panose="020B0604020202020204" pitchFamily="34" charset="0"/>
                <a:cs typeface="Arial" panose="020B0604020202020204" pitchFamily="34" charset="0"/>
              </a:rPr>
              <a:t>ON</a:t>
            </a:r>
            <a:r>
              <a:rPr lang="en-IN" b="1" dirty="0"/>
              <a:t> </a:t>
            </a:r>
            <a:endParaRPr lang="en-US" b="1" spc="-5" dirty="0">
              <a:latin typeface="Yu Gothic UI Semibold" panose="020B0700000000000000" pitchFamily="34" charset="-128"/>
              <a:ea typeface="Yu Gothic UI Semibold" panose="020B0700000000000000" pitchFamily="34" charset="-128"/>
              <a:cs typeface="Arial" panose="020B0604020202020204"/>
            </a:endParaRPr>
          </a:p>
          <a:p>
            <a:pPr marL="521335" indent="0" algn="ctr">
              <a:lnSpc>
                <a:spcPct val="100000"/>
              </a:lnSpc>
              <a:spcBef>
                <a:spcPts val="100"/>
              </a:spcBef>
              <a:buNone/>
            </a:pPr>
            <a:endParaRPr lang="en-IN" dirty="0"/>
          </a:p>
        </p:txBody>
      </p:sp>
      <p:pic>
        <p:nvPicPr>
          <p:cNvPr id="4" name="Picture 3">
            <a:extLst>
              <a:ext uri="{FF2B5EF4-FFF2-40B4-BE49-F238E27FC236}">
                <a16:creationId xmlns:a16="http://schemas.microsoft.com/office/drawing/2014/main" id="{B04CDD79-6E86-95C2-D8D2-EAECA98275B4}"/>
              </a:ext>
            </a:extLst>
          </p:cNvPr>
          <p:cNvPicPr>
            <a:picLocks noChangeAspect="1"/>
          </p:cNvPicPr>
          <p:nvPr/>
        </p:nvPicPr>
        <p:blipFill>
          <a:blip r:embed="rId2"/>
          <a:stretch>
            <a:fillRect/>
          </a:stretch>
        </p:blipFill>
        <p:spPr>
          <a:xfrm>
            <a:off x="73368" y="0"/>
            <a:ext cx="1728445" cy="1817210"/>
          </a:xfrm>
          <a:prstGeom prst="rect">
            <a:avLst/>
          </a:prstGeom>
        </p:spPr>
      </p:pic>
      <p:sp>
        <p:nvSpPr>
          <p:cNvPr id="6" name="TextBox 5">
            <a:extLst>
              <a:ext uri="{FF2B5EF4-FFF2-40B4-BE49-F238E27FC236}">
                <a16:creationId xmlns:a16="http://schemas.microsoft.com/office/drawing/2014/main" id="{A99757BA-2576-2543-B1C2-ED469A4E19AE}"/>
              </a:ext>
            </a:extLst>
          </p:cNvPr>
          <p:cNvSpPr txBox="1"/>
          <p:nvPr/>
        </p:nvSpPr>
        <p:spPr>
          <a:xfrm>
            <a:off x="2281288" y="984020"/>
            <a:ext cx="9323108" cy="461665"/>
          </a:xfrm>
          <a:prstGeom prst="rect">
            <a:avLst/>
          </a:prstGeom>
          <a:noFill/>
        </p:spPr>
        <p:txBody>
          <a:bodyPr wrap="square">
            <a:spAutoFit/>
          </a:bodyPr>
          <a:lstStyle/>
          <a:p>
            <a:r>
              <a:rPr lang="en-US" sz="1200" dirty="0">
                <a:latin typeface="Segoe UI Variable Text Semibold" pitchFamily="2" charset="0"/>
                <a:ea typeface="Yu Gothic UI Semibold" panose="020B0700000000000000" pitchFamily="34" charset="-128"/>
              </a:rPr>
              <a:t>Approved by ACITE New Delhi-affiliated to JNTU Hyderabad NAAC Accredited-AM ISO 9001-2015 Certified Institution </a:t>
            </a:r>
          </a:p>
          <a:p>
            <a:r>
              <a:rPr lang="en-US" sz="1200" dirty="0">
                <a:latin typeface="Segoe UI Variable Text Semibold" pitchFamily="2" charset="0"/>
                <a:ea typeface="Yu Gothic UI Semibold" panose="020B0700000000000000" pitchFamily="34" charset="-128"/>
              </a:rPr>
              <a:t>                                                                 SOMIDI,KAZIPET,WARANGAL  , An Autonomous Institution.</a:t>
            </a:r>
            <a:endParaRPr lang="en-US" dirty="0">
              <a:latin typeface="Segoe UI Variable Text Semibold" pitchFamily="2" charset="0"/>
              <a:ea typeface="Yu Gothic UI Semibold" panose="020B0700000000000000" pitchFamily="34" charset="-128"/>
            </a:endParaRPr>
          </a:p>
        </p:txBody>
      </p:sp>
      <p:sp>
        <p:nvSpPr>
          <p:cNvPr id="16" name="TextBox 15">
            <a:extLst>
              <a:ext uri="{FF2B5EF4-FFF2-40B4-BE49-F238E27FC236}">
                <a16:creationId xmlns:a16="http://schemas.microsoft.com/office/drawing/2014/main" id="{27853471-D9D2-D649-EC84-70A524FECD02}"/>
              </a:ext>
            </a:extLst>
          </p:cNvPr>
          <p:cNvSpPr txBox="1"/>
          <p:nvPr/>
        </p:nvSpPr>
        <p:spPr>
          <a:xfrm>
            <a:off x="447211" y="2923648"/>
            <a:ext cx="11157185" cy="1384995"/>
          </a:xfrm>
          <a:prstGeom prst="rect">
            <a:avLst/>
          </a:prstGeom>
          <a:noFill/>
        </p:spPr>
        <p:txBody>
          <a:bodyPr wrap="square">
            <a:spAutoFit/>
          </a:bodyPr>
          <a:lstStyle/>
          <a:p>
            <a:pPr algn="ctr"/>
            <a:r>
              <a:rPr lang="en-US" sz="2800" dirty="0">
                <a:solidFill>
                  <a:srgbClr val="002060"/>
                </a:solidFill>
                <a:latin typeface="Segoe UI Black" panose="020B0A02040204020203" pitchFamily="34" charset="0"/>
                <a:ea typeface="Segoe UI Black" panose="020B0A02040204020203" pitchFamily="34" charset="0"/>
              </a:rPr>
              <a:t>PREDICTION OF PRE - OWNED CAR PRICES USING MACHINE LEARNING      </a:t>
            </a:r>
          </a:p>
          <a:p>
            <a:r>
              <a:rPr lang="en-US" sz="2800" dirty="0">
                <a:solidFill>
                  <a:srgbClr val="002060"/>
                </a:solidFill>
                <a:latin typeface="Segoe UI Black" panose="020B0A02040204020203" pitchFamily="34" charset="0"/>
                <a:ea typeface="Segoe UI Black" panose="020B0A02040204020203" pitchFamily="34" charset="0"/>
              </a:rPr>
              <a:t>                                                </a:t>
            </a:r>
            <a:r>
              <a:rPr lang="en-US" sz="2000" dirty="0">
                <a:latin typeface="Segoe UI Black" panose="020B0A02040204020203" pitchFamily="34" charset="0"/>
                <a:ea typeface="Segoe UI Black" panose="020B0A02040204020203" pitchFamily="34" charset="0"/>
              </a:rPr>
              <a:t>BATCH-09</a:t>
            </a:r>
          </a:p>
        </p:txBody>
      </p:sp>
      <p:sp>
        <p:nvSpPr>
          <p:cNvPr id="25" name="TextBox 24">
            <a:extLst>
              <a:ext uri="{FF2B5EF4-FFF2-40B4-BE49-F238E27FC236}">
                <a16:creationId xmlns:a16="http://schemas.microsoft.com/office/drawing/2014/main" id="{E4E6CEB6-7CB7-B242-299B-C3645AAA2B1A}"/>
              </a:ext>
            </a:extLst>
          </p:cNvPr>
          <p:cNvSpPr txBox="1"/>
          <p:nvPr/>
        </p:nvSpPr>
        <p:spPr>
          <a:xfrm>
            <a:off x="999459" y="4735446"/>
            <a:ext cx="3717085" cy="1261884"/>
          </a:xfrm>
          <a:prstGeom prst="rect">
            <a:avLst/>
          </a:prstGeom>
          <a:noFill/>
        </p:spPr>
        <p:txBody>
          <a:bodyPr wrap="square">
            <a:spAutoFit/>
          </a:bodyPr>
          <a:lstStyle/>
          <a:p>
            <a:r>
              <a:rPr lang="en-IN" sz="2000" b="1" dirty="0">
                <a:effectLst>
                  <a:outerShdw blurRad="38100" dist="38100" dir="2700000" algn="tl">
                    <a:srgbClr val="000000">
                      <a:alpha val="43137"/>
                    </a:srgbClr>
                  </a:outerShdw>
                </a:effectLst>
                <a:latin typeface="Bell MT" pitchFamily="18" charset="0"/>
              </a:rPr>
              <a:t>UNDER THE GUIDANCE OF</a:t>
            </a:r>
            <a:endParaRPr lang="en-IN" sz="2000" b="1" dirty="0">
              <a:latin typeface="Bell MT" pitchFamily="18" charset="0"/>
            </a:endParaRPr>
          </a:p>
          <a:p>
            <a:r>
              <a:rPr lang="en-IN" sz="2000" b="1" dirty="0">
                <a:latin typeface="Bell MT" pitchFamily="18" charset="0"/>
              </a:rPr>
              <a:t>   </a:t>
            </a:r>
            <a:r>
              <a:rPr lang="en-IN" sz="2000" b="1" dirty="0"/>
              <a:t>Mrs. J .SHILPA</a:t>
            </a:r>
            <a:endParaRPr lang="en-IN" b="1" dirty="0">
              <a:latin typeface="Sitka Banner" pitchFamily="2" charset="0"/>
            </a:endParaRPr>
          </a:p>
          <a:p>
            <a:r>
              <a:rPr lang="en-IN" b="1" dirty="0">
                <a:latin typeface="Sitka Banner" pitchFamily="2" charset="0"/>
              </a:rPr>
              <a:t>    Assistant Professor,</a:t>
            </a:r>
          </a:p>
          <a:p>
            <a:r>
              <a:rPr lang="en-IN" b="1" dirty="0">
                <a:latin typeface="Sitka Banner" pitchFamily="2" charset="0"/>
              </a:rPr>
              <a:t>    HOD of CSE Department.</a:t>
            </a:r>
            <a:endParaRPr lang="en-US" b="1" dirty="0">
              <a:latin typeface="Sitka Banner" pitchFamily="2" charset="0"/>
            </a:endParaRPr>
          </a:p>
        </p:txBody>
      </p:sp>
      <p:sp>
        <p:nvSpPr>
          <p:cNvPr id="27" name="TextBox 26">
            <a:extLst>
              <a:ext uri="{FF2B5EF4-FFF2-40B4-BE49-F238E27FC236}">
                <a16:creationId xmlns:a16="http://schemas.microsoft.com/office/drawing/2014/main" id="{384B1E71-8183-FC05-371B-ADFB557DF11B}"/>
              </a:ext>
            </a:extLst>
          </p:cNvPr>
          <p:cNvSpPr txBox="1"/>
          <p:nvPr/>
        </p:nvSpPr>
        <p:spPr>
          <a:xfrm>
            <a:off x="6266970" y="4726739"/>
            <a:ext cx="4079358" cy="1477328"/>
          </a:xfrm>
          <a:prstGeom prst="rect">
            <a:avLst/>
          </a:prstGeom>
          <a:noFill/>
        </p:spPr>
        <p:txBody>
          <a:bodyPr wrap="square">
            <a:spAutoFit/>
          </a:bodyPr>
          <a:lstStyle/>
          <a:p>
            <a:r>
              <a:rPr lang="en-IN" b="1" dirty="0"/>
              <a:t>TEAM MEMBERS</a:t>
            </a:r>
          </a:p>
          <a:p>
            <a:r>
              <a:rPr lang="en-IN" dirty="0"/>
              <a:t>MD.SALMA BEGAM      - 21UC1A0546</a:t>
            </a:r>
          </a:p>
          <a:p>
            <a:r>
              <a:rPr lang="en-IN" dirty="0"/>
              <a:t>T.ARAVINDA SWAMY   - 21UC1A0568</a:t>
            </a:r>
          </a:p>
          <a:p>
            <a:r>
              <a:rPr lang="en-IN" dirty="0"/>
              <a:t>G.POOJITHA                    - 21UC1A0525</a:t>
            </a:r>
          </a:p>
          <a:p>
            <a:r>
              <a:rPr lang="en-IN" dirty="0"/>
              <a:t>G.SHASHANK                 - 21UC1A0524</a:t>
            </a:r>
          </a:p>
        </p:txBody>
      </p:sp>
      <p:sp>
        <p:nvSpPr>
          <p:cNvPr id="3" name="TextBox 2">
            <a:extLst>
              <a:ext uri="{FF2B5EF4-FFF2-40B4-BE49-F238E27FC236}">
                <a16:creationId xmlns:a16="http://schemas.microsoft.com/office/drawing/2014/main" id="{C183849C-03CE-D550-334F-CD1DA4FC1605}"/>
              </a:ext>
            </a:extLst>
          </p:cNvPr>
          <p:cNvSpPr txBox="1"/>
          <p:nvPr/>
        </p:nvSpPr>
        <p:spPr>
          <a:xfrm>
            <a:off x="11371521" y="6288643"/>
            <a:ext cx="914400" cy="369332"/>
          </a:xfrm>
          <a:prstGeom prst="rect">
            <a:avLst/>
          </a:prstGeom>
          <a:noFill/>
        </p:spPr>
        <p:txBody>
          <a:bodyPr wrap="square" rtlCol="0">
            <a:spAutoFit/>
          </a:bodyPr>
          <a:lstStyle/>
          <a:p>
            <a:r>
              <a:rPr lang="en-US" dirty="0"/>
              <a:t>2</a:t>
            </a:r>
            <a:endParaRPr lang="en-IN" dirty="0"/>
          </a:p>
        </p:txBody>
      </p:sp>
    </p:spTree>
    <p:extLst>
      <p:ext uri="{BB962C8B-B14F-4D97-AF65-F5344CB8AC3E}">
        <p14:creationId xmlns:p14="http://schemas.microsoft.com/office/powerpoint/2010/main" val="7773255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8322EC7-340C-59DA-DBEB-4E5AFCF3CBCB}"/>
              </a:ext>
            </a:extLst>
          </p:cNvPr>
          <p:cNvSpPr txBox="1"/>
          <p:nvPr/>
        </p:nvSpPr>
        <p:spPr>
          <a:xfrm>
            <a:off x="265870" y="258492"/>
            <a:ext cx="11621330" cy="4832092"/>
          </a:xfrm>
          <a:prstGeom prst="rect">
            <a:avLst/>
          </a:prstGeom>
          <a:noFill/>
        </p:spPr>
        <p:txBody>
          <a:bodyPr wrap="square">
            <a:spAutoFit/>
          </a:bodyPr>
          <a:lstStyle/>
          <a:p>
            <a:r>
              <a:rPr lang="en-IN" sz="2800" dirty="0">
                <a:latin typeface="Times New Roman" panose="02020603050405020304" pitchFamily="18" charset="0"/>
                <a:cs typeface="Times New Roman" panose="02020603050405020304" pitchFamily="18" charset="0"/>
              </a:rPr>
              <a:t> input_data_model['name'].replace(['Maruti', 'Skoda', 'Honda', 'Hyundai', 'Toyota', 'Ford', 'Renault',       'Mahindra', 'Tata', 'Chevrolet', 'Datsun', 'Jeep', 'Mercedes-Benz',       'Mitsubishi', 'Audi', 'Volkswagen', 'BMW', 'Nissan', 'Lexus',       'Jaguar', 'Land', 'MG', 'Volvo', 'Daewoo', 'Kia', 'Fiat', 'Force',       'Ambassador', 'Ashok', 'Isuzu', 'Opel'],                          [1,2,3,4,5,6,7,8,9,10,11,12,13,14,15,16,17,18,19,20,21,22,23,24,25,26,27,28,29,30,31],inplace=True)</a:t>
            </a:r>
          </a:p>
          <a:p>
            <a:endParaRPr lang="en-IN" sz="2800" dirty="0">
              <a:latin typeface="Times New Roman" panose="02020603050405020304" pitchFamily="18" charset="0"/>
              <a:cs typeface="Times New Roman" panose="02020603050405020304" pitchFamily="18" charset="0"/>
            </a:endParaRPr>
          </a:p>
          <a:p>
            <a:r>
              <a:rPr lang="en-IN" sz="2800" dirty="0">
                <a:latin typeface="Times New Roman" panose="02020603050405020304" pitchFamily="18" charset="0"/>
                <a:cs typeface="Times New Roman" panose="02020603050405020304" pitchFamily="18" charset="0"/>
              </a:rPr>
              <a:t>car_price = model.predict(input_data_model)</a:t>
            </a:r>
          </a:p>
          <a:p>
            <a:r>
              <a:rPr lang="en-IN" sz="2800" dirty="0">
                <a:latin typeface="Times New Roman" panose="02020603050405020304" pitchFamily="18" charset="0"/>
                <a:cs typeface="Times New Roman" panose="02020603050405020304" pitchFamily="18" charset="0"/>
              </a:rPr>
              <a:t>    </a:t>
            </a:r>
          </a:p>
          <a:p>
            <a:r>
              <a:rPr lang="en-IN" sz="2800" dirty="0">
                <a:latin typeface="Times New Roman" panose="02020603050405020304" pitchFamily="18" charset="0"/>
                <a:cs typeface="Times New Roman" panose="02020603050405020304" pitchFamily="18" charset="0"/>
              </a:rPr>
              <a:t>st.markdown('Car Price is going to be '+ str(car_price[0]))</a:t>
            </a:r>
          </a:p>
        </p:txBody>
      </p:sp>
      <p:sp>
        <p:nvSpPr>
          <p:cNvPr id="2" name="TextBox 1">
            <a:extLst>
              <a:ext uri="{FF2B5EF4-FFF2-40B4-BE49-F238E27FC236}">
                <a16:creationId xmlns:a16="http://schemas.microsoft.com/office/drawing/2014/main" id="{04DFEE7A-28C2-DDEB-5D8F-32ABF8D72350}"/>
              </a:ext>
            </a:extLst>
          </p:cNvPr>
          <p:cNvSpPr txBox="1"/>
          <p:nvPr/>
        </p:nvSpPr>
        <p:spPr>
          <a:xfrm>
            <a:off x="11738113" y="6202017"/>
            <a:ext cx="431528" cy="369332"/>
          </a:xfrm>
          <a:prstGeom prst="rect">
            <a:avLst/>
          </a:prstGeom>
          <a:noFill/>
        </p:spPr>
        <p:txBody>
          <a:bodyPr wrap="none" rtlCol="0">
            <a:spAutoFit/>
          </a:bodyPr>
          <a:lstStyle/>
          <a:p>
            <a:r>
              <a:rPr lang="en-US" dirty="0"/>
              <a:t>20</a:t>
            </a:r>
            <a:endParaRPr lang="en-IN" dirty="0"/>
          </a:p>
        </p:txBody>
      </p:sp>
    </p:spTree>
    <p:extLst>
      <p:ext uri="{BB962C8B-B14F-4D97-AF65-F5344CB8AC3E}">
        <p14:creationId xmlns:p14="http://schemas.microsoft.com/office/powerpoint/2010/main" val="5295474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C21BE9-2322-6C1F-3B2B-382ECCE710F3}"/>
              </a:ext>
            </a:extLst>
          </p:cNvPr>
          <p:cNvSpPr>
            <a:spLocks noGrp="1"/>
          </p:cNvSpPr>
          <p:nvPr>
            <p:ph type="title"/>
          </p:nvPr>
        </p:nvSpPr>
        <p:spPr>
          <a:xfrm>
            <a:off x="415600" y="238539"/>
            <a:ext cx="11360800" cy="626165"/>
          </a:xfrm>
        </p:spPr>
        <p:txBody>
          <a:bodyPr>
            <a:normAutofit/>
          </a:bodyPr>
          <a:lstStyle/>
          <a:p>
            <a:r>
              <a:rPr lang="en-US" sz="2800" b="1" u="sng" dirty="0">
                <a:latin typeface="Times New Roman" panose="02020603050405020304" pitchFamily="18" charset="0"/>
                <a:cs typeface="Times New Roman" panose="02020603050405020304" pitchFamily="18" charset="0"/>
              </a:rPr>
              <a:t>BACK-END</a:t>
            </a:r>
            <a:endParaRPr lang="en-IN" sz="2800" b="1" u="sng" dirty="0">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723312CE-5FE9-C08D-3F8F-D47A5A72EBE9}"/>
              </a:ext>
            </a:extLst>
          </p:cNvPr>
          <p:cNvSpPr>
            <a:spLocks noGrp="1"/>
          </p:cNvSpPr>
          <p:nvPr>
            <p:ph type="body" idx="1"/>
          </p:nvPr>
        </p:nvSpPr>
        <p:spPr>
          <a:xfrm>
            <a:off x="415600" y="864704"/>
            <a:ext cx="11360800" cy="5754757"/>
          </a:xfrm>
        </p:spPr>
        <p:txBody>
          <a:bodyPr/>
          <a:lstStyle/>
          <a:p>
            <a:pPr marL="152396" indent="0">
              <a:buNone/>
            </a:pPr>
            <a:r>
              <a:rPr lang="en-IN" dirty="0">
                <a:latin typeface="Times New Roman" panose="02020603050405020304" pitchFamily="18" charset="0"/>
                <a:cs typeface="Times New Roman" panose="02020603050405020304" pitchFamily="18" charset="0"/>
              </a:rPr>
              <a:t>import pandas as pd</a:t>
            </a:r>
          </a:p>
          <a:p>
            <a:pPr marL="152396" indent="0">
              <a:buNone/>
            </a:pPr>
            <a:r>
              <a:rPr lang="en-IN" dirty="0">
                <a:latin typeface="Times New Roman" panose="02020603050405020304" pitchFamily="18" charset="0"/>
                <a:cs typeface="Times New Roman" panose="02020603050405020304" pitchFamily="18" charset="0"/>
              </a:rPr>
              <a:t>import numpy as np</a:t>
            </a:r>
          </a:p>
          <a:p>
            <a:pPr marL="152396" indent="0">
              <a:buNone/>
            </a:pPr>
            <a:endParaRPr lang="en-IN" dirty="0">
              <a:latin typeface="Times New Roman" panose="02020603050405020304" pitchFamily="18" charset="0"/>
              <a:cs typeface="Times New Roman" panose="02020603050405020304" pitchFamily="18" charset="0"/>
            </a:endParaRPr>
          </a:p>
          <a:p>
            <a:pPr marL="152396" indent="0">
              <a:buNone/>
            </a:pPr>
            <a:r>
              <a:rPr lang="en-IN" dirty="0">
                <a:latin typeface="Times New Roman" panose="02020603050405020304" pitchFamily="18" charset="0"/>
                <a:cs typeface="Times New Roman" panose="02020603050405020304" pitchFamily="18" charset="0"/>
              </a:rPr>
              <a:t>from sklearn.model_selection import train_test_split</a:t>
            </a:r>
          </a:p>
          <a:p>
            <a:pPr marL="152396" indent="0">
              <a:buNone/>
            </a:pPr>
            <a:r>
              <a:rPr lang="en-IN" dirty="0">
                <a:latin typeface="Times New Roman" panose="02020603050405020304" pitchFamily="18" charset="0"/>
                <a:cs typeface="Times New Roman" panose="02020603050405020304" pitchFamily="18" charset="0"/>
              </a:rPr>
              <a:t>from sklearn.linear_model import LinearRegression</a:t>
            </a:r>
          </a:p>
          <a:p>
            <a:pPr marL="152396" indent="0">
              <a:buNone/>
            </a:pPr>
            <a:r>
              <a:rPr lang="en-IN" dirty="0">
                <a:latin typeface="Times New Roman" panose="02020603050405020304" pitchFamily="18" charset="0"/>
                <a:cs typeface="Times New Roman" panose="02020603050405020304" pitchFamily="18" charset="0"/>
              </a:rPr>
              <a:t>cars_data = pd.read_csv('Cardetails.csv’)</a:t>
            </a:r>
          </a:p>
          <a:p>
            <a:pPr marL="152396" indent="0">
              <a:buNone/>
            </a:pPr>
            <a:r>
              <a:rPr lang="en-IN" dirty="0">
                <a:latin typeface="Times New Roman" panose="02020603050405020304" pitchFamily="18" charset="0"/>
                <a:cs typeface="Times New Roman" panose="02020603050405020304" pitchFamily="18" charset="0"/>
              </a:rPr>
              <a:t>cars_data.head()</a:t>
            </a:r>
          </a:p>
          <a:p>
            <a:pPr marL="152396" indent="0">
              <a:buNone/>
            </a:pPr>
            <a:r>
              <a:rPr lang="en-IN" dirty="0">
                <a:latin typeface="Times New Roman" panose="02020603050405020304" pitchFamily="18" charset="0"/>
                <a:cs typeface="Times New Roman" panose="02020603050405020304" pitchFamily="18" charset="0"/>
              </a:rPr>
              <a:t>cars_data.drop(columns=['torque'], inplace=True)</a:t>
            </a:r>
          </a:p>
          <a:p>
            <a:pPr marL="152396" indent="0">
              <a:buNone/>
            </a:pPr>
            <a:r>
              <a:rPr lang="en-IN" dirty="0">
                <a:latin typeface="Times New Roman" panose="02020603050405020304" pitchFamily="18" charset="0"/>
                <a:cs typeface="Times New Roman" panose="02020603050405020304" pitchFamily="18" charset="0"/>
              </a:rPr>
              <a:t>cars_data.head()</a:t>
            </a:r>
          </a:p>
          <a:p>
            <a:pPr marL="152396" indent="0">
              <a:buNone/>
            </a:pPr>
            <a:r>
              <a:rPr lang="en-IN" dirty="0">
                <a:latin typeface="Times New Roman" panose="02020603050405020304" pitchFamily="18" charset="0"/>
                <a:cs typeface="Times New Roman" panose="02020603050405020304" pitchFamily="18" charset="0"/>
              </a:rPr>
              <a:t>cars_data.shape</a:t>
            </a:r>
          </a:p>
          <a:p>
            <a:pPr marL="152396" indent="0">
              <a:buNone/>
            </a:pPr>
            <a:r>
              <a:rPr lang="en-IN" dirty="0">
                <a:latin typeface="Times New Roman" panose="02020603050405020304" pitchFamily="18" charset="0"/>
                <a:cs typeface="Times New Roman" panose="02020603050405020304" pitchFamily="18" charset="0"/>
              </a:rPr>
              <a:t>cars_data.isnull().sum()</a:t>
            </a:r>
          </a:p>
          <a:p>
            <a:pPr marL="152396" indent="0">
              <a:buNone/>
            </a:pPr>
            <a:r>
              <a:rPr lang="en-IN" dirty="0">
                <a:latin typeface="Times New Roman" panose="02020603050405020304" pitchFamily="18" charset="0"/>
                <a:cs typeface="Times New Roman" panose="02020603050405020304" pitchFamily="18" charset="0"/>
              </a:rPr>
              <a:t>cars_data.dropna(inplace=True)</a:t>
            </a:r>
          </a:p>
          <a:p>
            <a:pPr marL="152396" indent="0">
              <a:buNone/>
            </a:pPr>
            <a:r>
              <a:rPr lang="en-IN" dirty="0">
                <a:latin typeface="Times New Roman" panose="02020603050405020304" pitchFamily="18" charset="0"/>
                <a:cs typeface="Times New Roman" panose="02020603050405020304" pitchFamily="18" charset="0"/>
              </a:rPr>
              <a:t>cars_data.shape </a:t>
            </a:r>
          </a:p>
          <a:p>
            <a:pPr marL="152396" indent="0">
              <a:buNone/>
            </a:pPr>
            <a:r>
              <a:rPr lang="en-IN" dirty="0">
                <a:latin typeface="Times New Roman" panose="02020603050405020304" pitchFamily="18" charset="0"/>
                <a:cs typeface="Times New Roman" panose="02020603050405020304" pitchFamily="18" charset="0"/>
              </a:rPr>
              <a:t>cars_data.duplicate().sum()</a:t>
            </a:r>
          </a:p>
        </p:txBody>
      </p:sp>
      <p:sp>
        <p:nvSpPr>
          <p:cNvPr id="4" name="TextBox 3">
            <a:extLst>
              <a:ext uri="{FF2B5EF4-FFF2-40B4-BE49-F238E27FC236}">
                <a16:creationId xmlns:a16="http://schemas.microsoft.com/office/drawing/2014/main" id="{2251320C-49AF-0C65-F2FA-A20F856C9C20}"/>
              </a:ext>
            </a:extLst>
          </p:cNvPr>
          <p:cNvSpPr txBox="1"/>
          <p:nvPr/>
        </p:nvSpPr>
        <p:spPr>
          <a:xfrm>
            <a:off x="11560636" y="6321287"/>
            <a:ext cx="431528" cy="369332"/>
          </a:xfrm>
          <a:prstGeom prst="rect">
            <a:avLst/>
          </a:prstGeom>
          <a:noFill/>
        </p:spPr>
        <p:txBody>
          <a:bodyPr wrap="none" rtlCol="0">
            <a:spAutoFit/>
          </a:bodyPr>
          <a:lstStyle/>
          <a:p>
            <a:r>
              <a:rPr lang="en-US" dirty="0"/>
              <a:t>21</a:t>
            </a:r>
            <a:endParaRPr lang="en-IN" dirty="0"/>
          </a:p>
        </p:txBody>
      </p:sp>
    </p:spTree>
    <p:extLst>
      <p:ext uri="{BB962C8B-B14F-4D97-AF65-F5344CB8AC3E}">
        <p14:creationId xmlns:p14="http://schemas.microsoft.com/office/powerpoint/2010/main" val="3470741530"/>
      </p:ext>
    </p:extLst>
  </p:cSld>
  <p:clrMapOvr>
    <a:masterClrMapping/>
  </p:clrMapOvr>
  <p:transition>
    <p:pull dir="ld"/>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5AC9F5B-398F-E6B2-A323-E729F23A3641}"/>
              </a:ext>
            </a:extLst>
          </p:cNvPr>
          <p:cNvSpPr txBox="1"/>
          <p:nvPr/>
        </p:nvSpPr>
        <p:spPr>
          <a:xfrm>
            <a:off x="523875" y="151179"/>
            <a:ext cx="11144250" cy="6555641"/>
          </a:xfrm>
          <a:prstGeom prst="rect">
            <a:avLst/>
          </a:prstGeom>
          <a:noFill/>
        </p:spPr>
        <p:txBody>
          <a:bodyPr wrap="square">
            <a:spAutoFit/>
          </a:bodyPr>
          <a:lstStyle/>
          <a:p>
            <a:r>
              <a:rPr lang="en-IN" sz="2800" dirty="0">
                <a:latin typeface="Times New Roman" panose="02020603050405020304" pitchFamily="18" charset="0"/>
                <a:cs typeface="Times New Roman" panose="02020603050405020304" pitchFamily="18" charset="0"/>
              </a:rPr>
              <a:t>cars_data.drop_duplicates(inplace=True)</a:t>
            </a:r>
          </a:p>
          <a:p>
            <a:r>
              <a:rPr lang="en-IN" sz="2800" dirty="0">
                <a:latin typeface="Times New Roman" panose="02020603050405020304" pitchFamily="18" charset="0"/>
                <a:cs typeface="Times New Roman" panose="02020603050405020304" pitchFamily="18" charset="0"/>
              </a:rPr>
              <a:t>cars_data.shape</a:t>
            </a:r>
          </a:p>
          <a:p>
            <a:r>
              <a:rPr lang="en-IN" sz="2800" dirty="0">
                <a:latin typeface="Times New Roman" panose="02020603050405020304" pitchFamily="18" charset="0"/>
                <a:cs typeface="Times New Roman" panose="02020603050405020304" pitchFamily="18" charset="0"/>
              </a:rPr>
              <a:t>cars_data</a:t>
            </a:r>
          </a:p>
          <a:p>
            <a:r>
              <a:rPr lang="en-IN" sz="2800" dirty="0">
                <a:latin typeface="Times New Roman" panose="02020603050405020304" pitchFamily="18" charset="0"/>
                <a:cs typeface="Times New Roman" panose="02020603050405020304" pitchFamily="18" charset="0"/>
              </a:rPr>
              <a:t>cars_data.info()</a:t>
            </a:r>
          </a:p>
          <a:p>
            <a:r>
              <a:rPr lang="en-IN" sz="2800" dirty="0">
                <a:latin typeface="Times New Roman" panose="02020603050405020304" pitchFamily="18" charset="0"/>
                <a:cs typeface="Times New Roman" panose="02020603050405020304" pitchFamily="18" charset="0"/>
              </a:rPr>
              <a:t>#Data Analysis</a:t>
            </a:r>
          </a:p>
          <a:p>
            <a:r>
              <a:rPr lang="en-IN" sz="2800" dirty="0">
                <a:latin typeface="Times New Roman" panose="02020603050405020304" pitchFamily="18" charset="0"/>
                <a:cs typeface="Times New Roman" panose="02020603050405020304" pitchFamily="18" charset="0"/>
              </a:rPr>
              <a:t>for col in cars_data.columns:</a:t>
            </a:r>
          </a:p>
          <a:p>
            <a:r>
              <a:rPr lang="en-IN" sz="2800" dirty="0">
                <a:latin typeface="Times New Roman" panose="02020603050405020304" pitchFamily="18" charset="0"/>
                <a:cs typeface="Times New Roman" panose="02020603050405020304" pitchFamily="18" charset="0"/>
              </a:rPr>
              <a:t>print('Unique values of ' + col)</a:t>
            </a:r>
          </a:p>
          <a:p>
            <a:r>
              <a:rPr lang="en-IN" sz="2800" dirty="0">
                <a:latin typeface="Times New Roman" panose="02020603050405020304" pitchFamily="18" charset="0"/>
                <a:cs typeface="Times New Roman" panose="02020603050405020304" pitchFamily="18" charset="0"/>
              </a:rPr>
              <a:t>print(cars_data[col].unique())</a:t>
            </a:r>
          </a:p>
          <a:p>
            <a:r>
              <a:rPr lang="en-IN" sz="2800" dirty="0">
                <a:latin typeface="Times New Roman" panose="02020603050405020304" pitchFamily="18" charset="0"/>
                <a:cs typeface="Times New Roman" panose="02020603050405020304" pitchFamily="18" charset="0"/>
              </a:rPr>
              <a:t>print("======================")</a:t>
            </a:r>
          </a:p>
          <a:p>
            <a:r>
              <a:rPr lang="en-IN" sz="2800" dirty="0">
                <a:latin typeface="Times New Roman" panose="02020603050405020304" pitchFamily="18" charset="0"/>
                <a:cs typeface="Times New Roman" panose="02020603050405020304" pitchFamily="18" charset="0"/>
              </a:rPr>
              <a:t>def get_brand_name(car_name):</a:t>
            </a:r>
          </a:p>
          <a:p>
            <a:r>
              <a:rPr lang="en-IN" sz="2800" dirty="0">
                <a:latin typeface="Times New Roman" panose="02020603050405020304" pitchFamily="18" charset="0"/>
                <a:cs typeface="Times New Roman" panose="02020603050405020304" pitchFamily="18" charset="0"/>
              </a:rPr>
              <a:t>car_name = car_name.split(' ')[0]</a:t>
            </a:r>
          </a:p>
          <a:p>
            <a:r>
              <a:rPr lang="en-IN" sz="2800" dirty="0">
                <a:latin typeface="Times New Roman" panose="02020603050405020304" pitchFamily="18" charset="0"/>
                <a:cs typeface="Times New Roman" panose="02020603050405020304" pitchFamily="18" charset="0"/>
              </a:rPr>
              <a:t>return car_name.strip()</a:t>
            </a:r>
          </a:p>
          <a:p>
            <a:r>
              <a:rPr lang="en-IN" sz="2800" dirty="0">
                <a:latin typeface="Times New Roman" panose="02020603050405020304" pitchFamily="18" charset="0"/>
                <a:cs typeface="Times New Roman" panose="02020603050405020304" pitchFamily="18" charset="0"/>
              </a:rPr>
              <a:t>def clean_data(value):</a:t>
            </a:r>
          </a:p>
          <a:p>
            <a:r>
              <a:rPr lang="en-IN" sz="2800" dirty="0">
                <a:latin typeface="Times New Roman" panose="02020603050405020304" pitchFamily="18" charset="0"/>
                <a:cs typeface="Times New Roman" panose="02020603050405020304" pitchFamily="18" charset="0"/>
              </a:rPr>
              <a:t>value = value.split(' ')[0]</a:t>
            </a:r>
          </a:p>
          <a:p>
            <a:r>
              <a:rPr lang="en-IN" sz="2800" dirty="0">
                <a:latin typeface="Times New Roman" panose="02020603050405020304" pitchFamily="18" charset="0"/>
                <a:cs typeface="Times New Roman" panose="02020603050405020304" pitchFamily="18" charset="0"/>
              </a:rPr>
              <a:t>value = value.strip()</a:t>
            </a:r>
          </a:p>
        </p:txBody>
      </p:sp>
      <p:sp>
        <p:nvSpPr>
          <p:cNvPr id="2" name="TextBox 1">
            <a:extLst>
              <a:ext uri="{FF2B5EF4-FFF2-40B4-BE49-F238E27FC236}">
                <a16:creationId xmlns:a16="http://schemas.microsoft.com/office/drawing/2014/main" id="{4C2D6F5B-C7F1-28F2-7F70-DA35864682B1}"/>
              </a:ext>
            </a:extLst>
          </p:cNvPr>
          <p:cNvSpPr txBox="1"/>
          <p:nvPr/>
        </p:nvSpPr>
        <p:spPr>
          <a:xfrm>
            <a:off x="11579087" y="6192078"/>
            <a:ext cx="431528" cy="369332"/>
          </a:xfrm>
          <a:prstGeom prst="rect">
            <a:avLst/>
          </a:prstGeom>
          <a:noFill/>
        </p:spPr>
        <p:txBody>
          <a:bodyPr wrap="none" rtlCol="0">
            <a:spAutoFit/>
          </a:bodyPr>
          <a:lstStyle/>
          <a:p>
            <a:r>
              <a:rPr lang="en-US" dirty="0"/>
              <a:t>22</a:t>
            </a:r>
            <a:endParaRPr lang="en-IN" dirty="0"/>
          </a:p>
        </p:txBody>
      </p:sp>
    </p:spTree>
    <p:extLst>
      <p:ext uri="{BB962C8B-B14F-4D97-AF65-F5344CB8AC3E}">
        <p14:creationId xmlns:p14="http://schemas.microsoft.com/office/powerpoint/2010/main" val="9400721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36548A7-F176-64CB-6D9E-71D9AD9F101A}"/>
              </a:ext>
            </a:extLst>
          </p:cNvPr>
          <p:cNvSpPr txBox="1"/>
          <p:nvPr/>
        </p:nvSpPr>
        <p:spPr>
          <a:xfrm>
            <a:off x="106844" y="151179"/>
            <a:ext cx="11750537" cy="6124754"/>
          </a:xfrm>
          <a:prstGeom prst="rect">
            <a:avLst/>
          </a:prstGeom>
          <a:noFill/>
        </p:spPr>
        <p:txBody>
          <a:bodyPr wrap="square">
            <a:spAutoFit/>
          </a:bodyPr>
          <a:lstStyle/>
          <a:p>
            <a:r>
              <a:rPr lang="en-IN" dirty="0"/>
              <a:t> </a:t>
            </a:r>
            <a:r>
              <a:rPr lang="en-IN" sz="2800" dirty="0">
                <a:latin typeface="Times New Roman" panose="02020603050405020304" pitchFamily="18" charset="0"/>
                <a:cs typeface="Times New Roman" panose="02020603050405020304" pitchFamily="18" charset="0"/>
              </a:rPr>
              <a:t>if value == '':value = 0</a:t>
            </a:r>
          </a:p>
          <a:p>
            <a:r>
              <a:rPr lang="en-IN" sz="2800" dirty="0">
                <a:latin typeface="Times New Roman" panose="02020603050405020304" pitchFamily="18" charset="0"/>
                <a:cs typeface="Times New Roman" panose="02020603050405020304" pitchFamily="18" charset="0"/>
              </a:rPr>
              <a:t> return float(value)</a:t>
            </a:r>
          </a:p>
          <a:p>
            <a:r>
              <a:rPr lang="en-IN" sz="2800" dirty="0">
                <a:latin typeface="Times New Roman" panose="02020603050405020304" pitchFamily="18" charset="0"/>
                <a:cs typeface="Times New Roman" panose="02020603050405020304" pitchFamily="18" charset="0"/>
              </a:rPr>
              <a:t>get_brand_name('Maruti  Swift Dzire VDI’)</a:t>
            </a:r>
          </a:p>
          <a:p>
            <a:r>
              <a:rPr lang="en-IN" sz="2800" dirty="0">
                <a:latin typeface="Times New Roman" panose="02020603050405020304" pitchFamily="18" charset="0"/>
                <a:cs typeface="Times New Roman" panose="02020603050405020304" pitchFamily="18" charset="0"/>
              </a:rPr>
              <a:t>cars_data['name'] = cars_data['name'].apply(get_brand_name)</a:t>
            </a:r>
          </a:p>
          <a:p>
            <a:r>
              <a:rPr lang="en-IN" sz="2800" dirty="0">
                <a:latin typeface="Times New Roman" panose="02020603050405020304" pitchFamily="18" charset="0"/>
                <a:cs typeface="Times New Roman" panose="02020603050405020304" pitchFamily="18" charset="0"/>
              </a:rPr>
              <a:t>cars_data['name'].unique()</a:t>
            </a:r>
          </a:p>
          <a:p>
            <a:r>
              <a:rPr lang="en-IN" sz="2800" dirty="0">
                <a:latin typeface="Times New Roman" panose="02020603050405020304" pitchFamily="18" charset="0"/>
                <a:cs typeface="Times New Roman" panose="02020603050405020304" pitchFamily="18" charset="0"/>
              </a:rPr>
              <a:t>cars_data['mileage'] = cars_data['mileage'].apply(clean_data)</a:t>
            </a:r>
          </a:p>
          <a:p>
            <a:r>
              <a:rPr lang="en-IN" sz="2800" dirty="0">
                <a:latin typeface="Times New Roman" panose="02020603050405020304" pitchFamily="18" charset="0"/>
                <a:cs typeface="Times New Roman" panose="02020603050405020304" pitchFamily="18" charset="0"/>
              </a:rPr>
              <a:t>cars_data['max_power'] = cars_data['max_power'].apply(clean_data)</a:t>
            </a:r>
          </a:p>
          <a:p>
            <a:r>
              <a:rPr lang="en-IN" sz="2800" dirty="0">
                <a:latin typeface="Times New Roman" panose="02020603050405020304" pitchFamily="18" charset="0"/>
                <a:cs typeface="Times New Roman" panose="02020603050405020304" pitchFamily="18" charset="0"/>
              </a:rPr>
              <a:t>cars_data['engine'] = cars_data['engine'].apply(clean_data)</a:t>
            </a:r>
          </a:p>
          <a:p>
            <a:r>
              <a:rPr lang="en-IN" sz="2800" dirty="0">
                <a:latin typeface="Times New Roman" panose="02020603050405020304" pitchFamily="18" charset="0"/>
                <a:cs typeface="Times New Roman" panose="02020603050405020304" pitchFamily="18" charset="0"/>
              </a:rPr>
              <a:t>for col in cars_data.columns:</a:t>
            </a:r>
          </a:p>
          <a:p>
            <a:r>
              <a:rPr lang="en-IN" sz="2800" dirty="0">
                <a:latin typeface="Times New Roman" panose="02020603050405020304" pitchFamily="18" charset="0"/>
                <a:cs typeface="Times New Roman" panose="02020603050405020304" pitchFamily="18" charset="0"/>
              </a:rPr>
              <a:t>print('Unique values of ' + col)</a:t>
            </a:r>
          </a:p>
          <a:p>
            <a:r>
              <a:rPr lang="en-IN" sz="2800" dirty="0">
                <a:latin typeface="Times New Roman" panose="02020603050405020304" pitchFamily="18" charset="0"/>
                <a:cs typeface="Times New Roman" panose="02020603050405020304" pitchFamily="18" charset="0"/>
              </a:rPr>
              <a:t>print(cars_data[col].unique())  </a:t>
            </a:r>
          </a:p>
          <a:p>
            <a:r>
              <a:rPr lang="en-IN" sz="2800" dirty="0">
                <a:latin typeface="Times New Roman" panose="02020603050405020304" pitchFamily="18" charset="0"/>
                <a:cs typeface="Times New Roman" panose="02020603050405020304" pitchFamily="18" charset="0"/>
              </a:rPr>
              <a:t>print("======================") </a:t>
            </a:r>
          </a:p>
          <a:p>
            <a:r>
              <a:rPr lang="en-IN" sz="2800" dirty="0">
                <a:latin typeface="Times New Roman" panose="02020603050405020304" pitchFamily="18" charset="0"/>
                <a:cs typeface="Times New Roman" panose="02020603050405020304" pitchFamily="18" charset="0"/>
              </a:rPr>
              <a:t>cars_data['name'].replace(['Maruti', 'Skoda', 'Honda', 'Hyundai', 'Toyota', 'Ford', 'Renault',       'Mahindra', 'Tata', 'Chevrolet', 'Datsun', 'Jeep', 'Mercedes-Benz',</a:t>
            </a:r>
          </a:p>
        </p:txBody>
      </p:sp>
      <p:sp>
        <p:nvSpPr>
          <p:cNvPr id="2" name="TextBox 1">
            <a:extLst>
              <a:ext uri="{FF2B5EF4-FFF2-40B4-BE49-F238E27FC236}">
                <a16:creationId xmlns:a16="http://schemas.microsoft.com/office/drawing/2014/main" id="{BA8210D5-118A-342C-D3D3-593375A13152}"/>
              </a:ext>
            </a:extLst>
          </p:cNvPr>
          <p:cNvSpPr txBox="1"/>
          <p:nvPr/>
        </p:nvSpPr>
        <p:spPr>
          <a:xfrm>
            <a:off x="11618843" y="6275933"/>
            <a:ext cx="431528" cy="369332"/>
          </a:xfrm>
          <a:prstGeom prst="rect">
            <a:avLst/>
          </a:prstGeom>
          <a:noFill/>
        </p:spPr>
        <p:txBody>
          <a:bodyPr wrap="none" rtlCol="0">
            <a:spAutoFit/>
          </a:bodyPr>
          <a:lstStyle/>
          <a:p>
            <a:r>
              <a:rPr lang="en-US" dirty="0"/>
              <a:t>23</a:t>
            </a:r>
            <a:endParaRPr lang="en-IN" dirty="0"/>
          </a:p>
        </p:txBody>
      </p:sp>
    </p:spTree>
    <p:extLst>
      <p:ext uri="{BB962C8B-B14F-4D97-AF65-F5344CB8AC3E}">
        <p14:creationId xmlns:p14="http://schemas.microsoft.com/office/powerpoint/2010/main" val="22282547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0DA718E-82C5-5243-5B41-D47E6F2AE15E}"/>
              </a:ext>
            </a:extLst>
          </p:cNvPr>
          <p:cNvSpPr txBox="1"/>
          <p:nvPr/>
        </p:nvSpPr>
        <p:spPr>
          <a:xfrm>
            <a:off x="210792" y="220680"/>
            <a:ext cx="11770416" cy="6555641"/>
          </a:xfrm>
          <a:prstGeom prst="rect">
            <a:avLst/>
          </a:prstGeom>
          <a:noFill/>
        </p:spPr>
        <p:txBody>
          <a:bodyPr wrap="square">
            <a:spAutoFit/>
          </a:bodyPr>
          <a:lstStyle/>
          <a:p>
            <a:r>
              <a:rPr lang="en-IN" sz="2800" dirty="0">
                <a:latin typeface="Times New Roman" panose="02020603050405020304" pitchFamily="18" charset="0"/>
                <a:cs typeface="Times New Roman" panose="02020603050405020304" pitchFamily="18" charset="0"/>
              </a:rPr>
              <a:t>'Mitsubishi', 'Audi', 'Volkswagen', 'BMW', 'Nissan', 'Lexus',       'Jaguar', 'Land', 'MG', 'Volvo', 'Daewoo', 'Kia', 'Fiat', 'Force',       'Ambassador', 'Ashok', 'Isuzu', 'Opel’],                          [1,2,3,4,5,6,7,8,9,10,11,12,13,14,15,16,17,18,19,20,21,22,23,24,25,26,27,28,29,30,31] ,inplace=True)</a:t>
            </a:r>
          </a:p>
          <a:p>
            <a:r>
              <a:rPr lang="en-IN" sz="2800" dirty="0">
                <a:latin typeface="Times New Roman" panose="02020603050405020304" pitchFamily="18" charset="0"/>
                <a:cs typeface="Times New Roman" panose="02020603050405020304" pitchFamily="18" charset="0"/>
              </a:rPr>
              <a:t>cars_data['transmission'].unique()</a:t>
            </a:r>
          </a:p>
          <a:p>
            <a:r>
              <a:rPr lang="en-IN" sz="2800" dirty="0">
                <a:latin typeface="Times New Roman" panose="02020603050405020304" pitchFamily="18" charset="0"/>
                <a:cs typeface="Times New Roman" panose="02020603050405020304" pitchFamily="18" charset="0"/>
              </a:rPr>
              <a:t>cars_data['transmission'].replace(['Manual', 'Automatic'],[1,2],inplace=True)</a:t>
            </a:r>
          </a:p>
          <a:p>
            <a:r>
              <a:rPr lang="en-IN" sz="2800" dirty="0">
                <a:latin typeface="Times New Roman" panose="02020603050405020304" pitchFamily="18" charset="0"/>
                <a:cs typeface="Times New Roman" panose="02020603050405020304" pitchFamily="18" charset="0"/>
              </a:rPr>
              <a:t> </a:t>
            </a:r>
          </a:p>
          <a:p>
            <a:r>
              <a:rPr lang="en-IN" sz="2800" dirty="0">
                <a:latin typeface="Times New Roman" panose="02020603050405020304" pitchFamily="18" charset="0"/>
                <a:cs typeface="Times New Roman" panose="02020603050405020304" pitchFamily="18" charset="0"/>
              </a:rPr>
              <a:t>cars_data['seller_type'].unique()</a:t>
            </a:r>
          </a:p>
          <a:p>
            <a:r>
              <a:rPr lang="en-IN" sz="2800" dirty="0">
                <a:latin typeface="Times New Roman" panose="02020603050405020304" pitchFamily="18" charset="0"/>
                <a:cs typeface="Times New Roman" panose="02020603050405020304" pitchFamily="18" charset="0"/>
              </a:rPr>
              <a:t>cars_data['seller_type'].replace(['Individual', 'Dealer', 'Trustmark,Dealer’] ,[1,2,3], inplace=True)</a:t>
            </a:r>
          </a:p>
          <a:p>
            <a:r>
              <a:rPr lang="en-IN" sz="2800" dirty="0">
                <a:latin typeface="Times New Roman" panose="02020603050405020304" pitchFamily="18" charset="0"/>
                <a:cs typeface="Times New Roman" panose="02020603050405020304" pitchFamily="18" charset="0"/>
              </a:rPr>
              <a:t>cars_data.info()</a:t>
            </a:r>
          </a:p>
          <a:p>
            <a:endParaRPr lang="en-IN" sz="2800" dirty="0">
              <a:latin typeface="Times New Roman" panose="02020603050405020304" pitchFamily="18" charset="0"/>
              <a:cs typeface="Times New Roman" panose="02020603050405020304" pitchFamily="18" charset="0"/>
            </a:endParaRPr>
          </a:p>
          <a:p>
            <a:r>
              <a:rPr lang="en-IN" sz="2800" dirty="0">
                <a:latin typeface="Times New Roman" panose="02020603050405020304" pitchFamily="18" charset="0"/>
                <a:cs typeface="Times New Roman" panose="02020603050405020304" pitchFamily="18" charset="0"/>
              </a:rPr>
              <a:t>cars_data['fuel'].unique()</a:t>
            </a:r>
          </a:p>
          <a:p>
            <a:r>
              <a:rPr lang="en-IN" sz="2800" dirty="0">
                <a:latin typeface="Times New Roman" panose="02020603050405020304" pitchFamily="18" charset="0"/>
                <a:cs typeface="Times New Roman" panose="02020603050405020304" pitchFamily="18" charset="0"/>
              </a:rPr>
              <a:t>cars_data['fuel'].replace(['Diesel', 'Petrol', 'LPG', 'CNG'],[1,2,3,4], inplace=True)</a:t>
            </a:r>
          </a:p>
        </p:txBody>
      </p:sp>
      <p:sp>
        <p:nvSpPr>
          <p:cNvPr id="2" name="TextBox 1">
            <a:extLst>
              <a:ext uri="{FF2B5EF4-FFF2-40B4-BE49-F238E27FC236}">
                <a16:creationId xmlns:a16="http://schemas.microsoft.com/office/drawing/2014/main" id="{3FC06FD9-2FB4-DF66-097E-B8AAA98A7BF1}"/>
              </a:ext>
            </a:extLst>
          </p:cNvPr>
          <p:cNvSpPr txBox="1"/>
          <p:nvPr/>
        </p:nvSpPr>
        <p:spPr>
          <a:xfrm>
            <a:off x="11678478" y="6406989"/>
            <a:ext cx="431528" cy="369332"/>
          </a:xfrm>
          <a:prstGeom prst="rect">
            <a:avLst/>
          </a:prstGeom>
          <a:noFill/>
        </p:spPr>
        <p:txBody>
          <a:bodyPr wrap="none" rtlCol="0">
            <a:spAutoFit/>
          </a:bodyPr>
          <a:lstStyle/>
          <a:p>
            <a:r>
              <a:rPr lang="en-US" dirty="0"/>
              <a:t>24</a:t>
            </a:r>
            <a:endParaRPr lang="en-IN" dirty="0"/>
          </a:p>
        </p:txBody>
      </p:sp>
    </p:spTree>
    <p:extLst>
      <p:ext uri="{BB962C8B-B14F-4D97-AF65-F5344CB8AC3E}">
        <p14:creationId xmlns:p14="http://schemas.microsoft.com/office/powerpoint/2010/main" val="4926762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E90258F-40B1-AC49-B830-BAE8D82A4229}"/>
              </a:ext>
            </a:extLst>
          </p:cNvPr>
          <p:cNvSpPr txBox="1"/>
          <p:nvPr/>
        </p:nvSpPr>
        <p:spPr>
          <a:xfrm>
            <a:off x="119269" y="80884"/>
            <a:ext cx="11499574" cy="6555641"/>
          </a:xfrm>
          <a:prstGeom prst="rect">
            <a:avLst/>
          </a:prstGeom>
          <a:noFill/>
        </p:spPr>
        <p:txBody>
          <a:bodyPr wrap="square">
            <a:spAutoFit/>
          </a:bodyPr>
          <a:lstStyle/>
          <a:p>
            <a:r>
              <a:rPr lang="en-IN" sz="2800" dirty="0">
                <a:latin typeface="Times New Roman" panose="02020603050405020304" pitchFamily="18" charset="0"/>
                <a:cs typeface="Times New Roman" panose="02020603050405020304" pitchFamily="18" charset="0"/>
              </a:rPr>
              <a:t>cars_data.reset_index(inplace=True)</a:t>
            </a:r>
          </a:p>
          <a:p>
            <a:r>
              <a:rPr lang="en-IN" sz="2800" dirty="0">
                <a:latin typeface="Times New Roman" panose="02020603050405020304" pitchFamily="18" charset="0"/>
                <a:cs typeface="Times New Roman" panose="02020603050405020304" pitchFamily="18" charset="0"/>
              </a:rPr>
              <a:t>cars_data</a:t>
            </a:r>
          </a:p>
          <a:p>
            <a:r>
              <a:rPr lang="en-IN" sz="2800" dirty="0">
                <a:latin typeface="Times New Roman" panose="02020603050405020304" pitchFamily="18" charset="0"/>
                <a:cs typeface="Times New Roman" panose="02020603050405020304" pitchFamily="18" charset="0"/>
              </a:rPr>
              <a:t>cars_data['owner'].unique()cars_data['owner'].replace(['First Owner', 'Second Owner', 'Third Owner','Fourth &amp; Above Owner', 'Test Drive Car'],                           [1,2,3,4,5], inplace=True)</a:t>
            </a:r>
          </a:p>
          <a:p>
            <a:r>
              <a:rPr lang="en-IN" sz="2800" dirty="0">
                <a:latin typeface="Times New Roman" panose="02020603050405020304" pitchFamily="18" charset="0"/>
                <a:cs typeface="Times New Roman" panose="02020603050405020304" pitchFamily="18" charset="0"/>
              </a:rPr>
              <a:t>cars_data.drop(columns=['index'], inplace=True)</a:t>
            </a:r>
          </a:p>
          <a:p>
            <a:r>
              <a:rPr lang="en-IN" sz="2800" dirty="0">
                <a:latin typeface="Times New Roman" panose="02020603050405020304" pitchFamily="18" charset="0"/>
                <a:cs typeface="Times New Roman" panose="02020603050405020304" pitchFamily="18" charset="0"/>
              </a:rPr>
              <a:t>for col in cars_data.columns:</a:t>
            </a:r>
          </a:p>
          <a:p>
            <a:r>
              <a:rPr lang="en-IN" sz="2800" dirty="0">
                <a:latin typeface="Times New Roman" panose="02020603050405020304" pitchFamily="18" charset="0"/>
                <a:cs typeface="Times New Roman" panose="02020603050405020304" pitchFamily="18" charset="0"/>
              </a:rPr>
              <a:t>print('------------’)</a:t>
            </a:r>
          </a:p>
          <a:p>
            <a:r>
              <a:rPr lang="en-IN" sz="2800" dirty="0">
                <a:latin typeface="Times New Roman" panose="02020603050405020304" pitchFamily="18" charset="0"/>
                <a:cs typeface="Times New Roman" panose="02020603050405020304" pitchFamily="18" charset="0"/>
              </a:rPr>
              <a:t>print(col)</a:t>
            </a:r>
          </a:p>
          <a:p>
            <a:r>
              <a:rPr lang="en-IN" sz="2800" dirty="0">
                <a:latin typeface="Times New Roman" panose="02020603050405020304" pitchFamily="18" charset="0"/>
                <a:cs typeface="Times New Roman" panose="02020603050405020304" pitchFamily="18" charset="0"/>
              </a:rPr>
              <a:t>print(cars_data[col].unique())</a:t>
            </a:r>
          </a:p>
          <a:p>
            <a:r>
              <a:rPr lang="en-IN" sz="2800" dirty="0">
                <a:latin typeface="Times New Roman" panose="02020603050405020304" pitchFamily="18" charset="0"/>
                <a:cs typeface="Times New Roman" panose="02020603050405020304" pitchFamily="18" charset="0"/>
              </a:rPr>
              <a:t>cars_data.isnull().sum()</a:t>
            </a:r>
          </a:p>
          <a:p>
            <a:r>
              <a:rPr lang="en-IN" sz="2800" dirty="0">
                <a:latin typeface="Times New Roman" panose="02020603050405020304" pitchFamily="18" charset="0"/>
                <a:cs typeface="Times New Roman" panose="02020603050405020304" pitchFamily="18" charset="0"/>
              </a:rPr>
              <a:t>input_data = cars_data.drop(columns=['selling_price’])</a:t>
            </a:r>
          </a:p>
          <a:p>
            <a:r>
              <a:rPr lang="en-IN" sz="2800" dirty="0">
                <a:latin typeface="Times New Roman" panose="02020603050405020304" pitchFamily="18" charset="0"/>
                <a:cs typeface="Times New Roman" panose="02020603050405020304" pitchFamily="18" charset="0"/>
              </a:rPr>
              <a:t>output_data =cars_data['selling_price’]</a:t>
            </a:r>
          </a:p>
          <a:p>
            <a:r>
              <a:rPr lang="en-IN" sz="2800" dirty="0">
                <a:latin typeface="Times New Roman" panose="02020603050405020304" pitchFamily="18" charset="0"/>
                <a:cs typeface="Times New Roman" panose="02020603050405020304" pitchFamily="18" charset="0"/>
              </a:rPr>
              <a:t>x_train, x_test, y_train, y_test = train_test_split(input_data, output_data, test_size=0.2)</a:t>
            </a:r>
          </a:p>
        </p:txBody>
      </p:sp>
      <p:sp>
        <p:nvSpPr>
          <p:cNvPr id="2" name="TextBox 1">
            <a:extLst>
              <a:ext uri="{FF2B5EF4-FFF2-40B4-BE49-F238E27FC236}">
                <a16:creationId xmlns:a16="http://schemas.microsoft.com/office/drawing/2014/main" id="{2B765DFA-6CD6-B7F9-BD50-D331CC15EDA5}"/>
              </a:ext>
            </a:extLst>
          </p:cNvPr>
          <p:cNvSpPr txBox="1"/>
          <p:nvPr/>
        </p:nvSpPr>
        <p:spPr>
          <a:xfrm>
            <a:off x="11641203" y="6267193"/>
            <a:ext cx="431528" cy="369332"/>
          </a:xfrm>
          <a:prstGeom prst="rect">
            <a:avLst/>
          </a:prstGeom>
          <a:noFill/>
        </p:spPr>
        <p:txBody>
          <a:bodyPr wrap="none" rtlCol="0">
            <a:spAutoFit/>
          </a:bodyPr>
          <a:lstStyle/>
          <a:p>
            <a:r>
              <a:rPr lang="en-US" dirty="0"/>
              <a:t>25</a:t>
            </a:r>
            <a:endParaRPr lang="en-IN" dirty="0"/>
          </a:p>
        </p:txBody>
      </p:sp>
    </p:spTree>
    <p:extLst>
      <p:ext uri="{BB962C8B-B14F-4D97-AF65-F5344CB8AC3E}">
        <p14:creationId xmlns:p14="http://schemas.microsoft.com/office/powerpoint/2010/main" val="35864396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454DBA2-F924-DED5-1548-34B918BDAC95}"/>
              </a:ext>
            </a:extLst>
          </p:cNvPr>
          <p:cNvSpPr txBox="1"/>
          <p:nvPr/>
        </p:nvSpPr>
        <p:spPr>
          <a:xfrm>
            <a:off x="190914" y="118695"/>
            <a:ext cx="11810172" cy="6555641"/>
          </a:xfrm>
          <a:prstGeom prst="rect">
            <a:avLst/>
          </a:prstGeom>
          <a:noFill/>
        </p:spPr>
        <p:txBody>
          <a:bodyPr wrap="square">
            <a:spAutoFit/>
          </a:bodyPr>
          <a:lstStyle/>
          <a:p>
            <a:r>
              <a:rPr lang="en-IN" sz="2800" dirty="0">
                <a:latin typeface="Times New Roman" panose="02020603050405020304" pitchFamily="18" charset="0"/>
                <a:cs typeface="Times New Roman" panose="02020603050405020304" pitchFamily="18" charset="0"/>
              </a:rPr>
              <a:t>model = LinearRegression()</a:t>
            </a:r>
          </a:p>
          <a:p>
            <a:r>
              <a:rPr lang="en-IN" sz="2800" dirty="0">
                <a:latin typeface="Times New Roman" panose="02020603050405020304" pitchFamily="18" charset="0"/>
                <a:cs typeface="Times New Roman" panose="02020603050405020304" pitchFamily="18" charset="0"/>
              </a:rPr>
              <a:t>#Train Model</a:t>
            </a:r>
          </a:p>
          <a:p>
            <a:r>
              <a:rPr lang="en-IN" sz="2800" dirty="0">
                <a:latin typeface="Times New Roman" panose="02020603050405020304" pitchFamily="18" charset="0"/>
                <a:cs typeface="Times New Roman" panose="02020603050405020304" pitchFamily="18" charset="0"/>
              </a:rPr>
              <a:t>model.fit(x_train, y_train)</a:t>
            </a:r>
          </a:p>
          <a:p>
            <a:r>
              <a:rPr lang="en-IN" sz="2800" dirty="0">
                <a:latin typeface="Times New Roman" panose="02020603050405020304" pitchFamily="18" charset="0"/>
                <a:cs typeface="Times New Roman" panose="02020603050405020304" pitchFamily="18" charset="0"/>
              </a:rPr>
              <a:t>predict = model.predict(x_test)</a:t>
            </a:r>
          </a:p>
          <a:p>
            <a:r>
              <a:rPr lang="en-IN" sz="2800" dirty="0">
                <a:latin typeface="Times New Roman" panose="02020603050405020304" pitchFamily="18" charset="0"/>
                <a:cs typeface="Times New Roman" panose="02020603050405020304" pitchFamily="18" charset="0"/>
              </a:rPr>
              <a:t>Predict</a:t>
            </a:r>
          </a:p>
          <a:p>
            <a:r>
              <a:rPr lang="en-IN" sz="2800" dirty="0">
                <a:latin typeface="Times New Roman" panose="02020603050405020304" pitchFamily="18" charset="0"/>
                <a:cs typeface="Times New Roman" panose="02020603050405020304" pitchFamily="18" charset="0"/>
              </a:rPr>
              <a:t>x_train.head(1)</a:t>
            </a:r>
          </a:p>
          <a:p>
            <a:endParaRPr lang="en-IN" sz="2800" dirty="0">
              <a:latin typeface="Times New Roman" panose="02020603050405020304" pitchFamily="18" charset="0"/>
              <a:cs typeface="Times New Roman" panose="02020603050405020304" pitchFamily="18" charset="0"/>
            </a:endParaRPr>
          </a:p>
          <a:p>
            <a:r>
              <a:rPr lang="en-IN" sz="2800" dirty="0">
                <a:latin typeface="Times New Roman" panose="02020603050405020304" pitchFamily="18" charset="0"/>
                <a:cs typeface="Times New Roman" panose="02020603050405020304" pitchFamily="18" charset="0"/>
              </a:rPr>
              <a:t>input_data_model = pd.DataFrame([[5,2022,120000,1,1,1,1,1,12.99,2429.0,100.6,5.0]], columns=['name','year','km_driven','fuel','seller_type','transmission','owner','mileage','engine','max_power','seats’])</a:t>
            </a:r>
          </a:p>
          <a:p>
            <a:r>
              <a:rPr lang="en-IN" sz="2800" dirty="0">
                <a:latin typeface="Times New Roman" panose="02020603050405020304" pitchFamily="18" charset="0"/>
                <a:cs typeface="Times New Roman" panose="02020603050405020304" pitchFamily="18" charset="0"/>
              </a:rPr>
              <a:t>input_data_model</a:t>
            </a:r>
          </a:p>
          <a:p>
            <a:r>
              <a:rPr lang="en-IN" sz="2800" dirty="0">
                <a:latin typeface="Times New Roman" panose="02020603050405020304" pitchFamily="18" charset="0"/>
                <a:cs typeface="Times New Roman" panose="02020603050405020304" pitchFamily="18" charset="0"/>
              </a:rPr>
              <a:t>model.predict(input_data_model)</a:t>
            </a:r>
          </a:p>
          <a:p>
            <a:r>
              <a:rPr lang="en-IN" sz="2800" dirty="0">
                <a:latin typeface="Times New Roman" panose="02020603050405020304" pitchFamily="18" charset="0"/>
                <a:cs typeface="Times New Roman" panose="02020603050405020304" pitchFamily="18" charset="0"/>
              </a:rPr>
              <a:t>import pickle as pk</a:t>
            </a:r>
          </a:p>
          <a:p>
            <a:r>
              <a:rPr lang="en-IN" sz="2800" dirty="0">
                <a:latin typeface="Times New Roman" panose="02020603050405020304" pitchFamily="18" charset="0"/>
                <a:cs typeface="Times New Roman" panose="02020603050405020304" pitchFamily="18" charset="0"/>
              </a:rPr>
              <a:t>pk.dump(model,open('model.pkl','</a:t>
            </a:r>
            <a:r>
              <a:rPr lang="en-IN" sz="2800" dirty="0" err="1">
                <a:latin typeface="Times New Roman" panose="02020603050405020304" pitchFamily="18" charset="0"/>
                <a:cs typeface="Times New Roman" panose="02020603050405020304" pitchFamily="18" charset="0"/>
              </a:rPr>
              <a:t>wb</a:t>
            </a:r>
            <a:r>
              <a:rPr lang="en-IN" sz="2800" dirty="0">
                <a:latin typeface="Times New Roman" panose="02020603050405020304" pitchFamily="18" charset="0"/>
                <a:cs typeface="Times New Roman" panose="02020603050405020304" pitchFamily="18" charset="0"/>
              </a:rPr>
              <a:t>'))</a:t>
            </a:r>
          </a:p>
        </p:txBody>
      </p:sp>
      <p:sp>
        <p:nvSpPr>
          <p:cNvPr id="2" name="TextBox 1">
            <a:extLst>
              <a:ext uri="{FF2B5EF4-FFF2-40B4-BE49-F238E27FC236}">
                <a16:creationId xmlns:a16="http://schemas.microsoft.com/office/drawing/2014/main" id="{B925AE9F-C475-8B72-7F13-FFE35BAE4524}"/>
              </a:ext>
            </a:extLst>
          </p:cNvPr>
          <p:cNvSpPr txBox="1"/>
          <p:nvPr/>
        </p:nvSpPr>
        <p:spPr>
          <a:xfrm>
            <a:off x="11469757" y="6231835"/>
            <a:ext cx="431528" cy="369332"/>
          </a:xfrm>
          <a:prstGeom prst="rect">
            <a:avLst/>
          </a:prstGeom>
          <a:noFill/>
        </p:spPr>
        <p:txBody>
          <a:bodyPr wrap="none" rtlCol="0">
            <a:spAutoFit/>
          </a:bodyPr>
          <a:lstStyle/>
          <a:p>
            <a:r>
              <a:rPr lang="en-US" dirty="0"/>
              <a:t>26</a:t>
            </a:r>
            <a:endParaRPr lang="en-IN" dirty="0"/>
          </a:p>
        </p:txBody>
      </p:sp>
    </p:spTree>
    <p:extLst>
      <p:ext uri="{BB962C8B-B14F-4D97-AF65-F5344CB8AC3E}">
        <p14:creationId xmlns:p14="http://schemas.microsoft.com/office/powerpoint/2010/main" val="7398593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1810A-562C-F605-3B27-3A29D39F71C0}"/>
              </a:ext>
            </a:extLst>
          </p:cNvPr>
          <p:cNvSpPr>
            <a:spLocks noGrp="1"/>
          </p:cNvSpPr>
          <p:nvPr>
            <p:ph type="title"/>
          </p:nvPr>
        </p:nvSpPr>
        <p:spPr>
          <a:xfrm>
            <a:off x="415600" y="149087"/>
            <a:ext cx="11360800" cy="705678"/>
          </a:xfrm>
        </p:spPr>
        <p:txBody>
          <a:bodyPr>
            <a:normAutofit/>
          </a:bodyPr>
          <a:lstStyle/>
          <a:p>
            <a:r>
              <a:rPr lang="en-US" sz="3600" b="1" u="sng" dirty="0">
                <a:latin typeface="Times New Roman" panose="02020603050405020304" pitchFamily="18" charset="0"/>
                <a:cs typeface="Times New Roman" panose="02020603050405020304" pitchFamily="18" charset="0"/>
              </a:rPr>
              <a:t>RESULT</a:t>
            </a:r>
            <a:endParaRPr lang="en-IN" sz="3600" b="1" u="sng"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7DDB31E7-8C52-05AB-11A5-2F04A5F6DED4}"/>
              </a:ext>
            </a:extLst>
          </p:cNvPr>
          <p:cNvPicPr>
            <a:picLocks noChangeAspect="1"/>
          </p:cNvPicPr>
          <p:nvPr/>
        </p:nvPicPr>
        <p:blipFill>
          <a:blip r:embed="rId2"/>
          <a:stretch>
            <a:fillRect/>
          </a:stretch>
        </p:blipFill>
        <p:spPr>
          <a:xfrm>
            <a:off x="546652" y="1113183"/>
            <a:ext cx="11042374" cy="5359054"/>
          </a:xfrm>
          <a:prstGeom prst="rect">
            <a:avLst/>
          </a:prstGeom>
        </p:spPr>
      </p:pic>
      <p:sp>
        <p:nvSpPr>
          <p:cNvPr id="3" name="Text Placeholder 2">
            <a:extLst>
              <a:ext uri="{FF2B5EF4-FFF2-40B4-BE49-F238E27FC236}">
                <a16:creationId xmlns:a16="http://schemas.microsoft.com/office/drawing/2014/main" id="{02F7EBDA-2D2F-631B-86DA-6F903B46098E}"/>
              </a:ext>
            </a:extLst>
          </p:cNvPr>
          <p:cNvSpPr>
            <a:spLocks noGrp="1"/>
          </p:cNvSpPr>
          <p:nvPr>
            <p:ph type="body" idx="1"/>
          </p:nvPr>
        </p:nvSpPr>
        <p:spPr>
          <a:xfrm>
            <a:off x="415599" y="954157"/>
            <a:ext cx="11690261" cy="5754756"/>
          </a:xfrm>
        </p:spPr>
        <p:txBody>
          <a:bodyPr/>
          <a:lstStyle/>
          <a:p>
            <a:r>
              <a:rPr lang="en-US" dirty="0"/>
              <a:t>27</a:t>
            </a:r>
            <a:endParaRPr lang="en-IN" dirty="0"/>
          </a:p>
        </p:txBody>
      </p:sp>
      <p:sp>
        <p:nvSpPr>
          <p:cNvPr id="7" name="TextBox 6">
            <a:extLst>
              <a:ext uri="{FF2B5EF4-FFF2-40B4-BE49-F238E27FC236}">
                <a16:creationId xmlns:a16="http://schemas.microsoft.com/office/drawing/2014/main" id="{06CA12E4-7314-7EFE-C58F-A2F0EC1CE65D}"/>
              </a:ext>
            </a:extLst>
          </p:cNvPr>
          <p:cNvSpPr txBox="1"/>
          <p:nvPr/>
        </p:nvSpPr>
        <p:spPr>
          <a:xfrm>
            <a:off x="11631679" y="6287571"/>
            <a:ext cx="431528" cy="369332"/>
          </a:xfrm>
          <a:prstGeom prst="rect">
            <a:avLst/>
          </a:prstGeom>
          <a:noFill/>
        </p:spPr>
        <p:txBody>
          <a:bodyPr wrap="none" rtlCol="0">
            <a:spAutoFit/>
          </a:bodyPr>
          <a:lstStyle/>
          <a:p>
            <a:r>
              <a:rPr lang="en-US" dirty="0"/>
              <a:t>27</a:t>
            </a:r>
            <a:endParaRPr lang="en-IN" dirty="0"/>
          </a:p>
        </p:txBody>
      </p:sp>
    </p:spTree>
    <p:extLst>
      <p:ext uri="{BB962C8B-B14F-4D97-AF65-F5344CB8AC3E}">
        <p14:creationId xmlns:p14="http://schemas.microsoft.com/office/powerpoint/2010/main" val="1831625104"/>
      </p:ext>
    </p:extLst>
  </p:cSld>
  <p:clrMapOvr>
    <a:masterClrMapping/>
  </p:clrMapOvr>
  <p:transition>
    <p:pull dir="ld"/>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D3C3518-8DDD-E61A-00BC-7E36232BB78D}"/>
              </a:ext>
            </a:extLst>
          </p:cNvPr>
          <p:cNvPicPr>
            <a:picLocks noChangeAspect="1"/>
          </p:cNvPicPr>
          <p:nvPr/>
        </p:nvPicPr>
        <p:blipFill>
          <a:blip r:embed="rId2"/>
          <a:stretch>
            <a:fillRect/>
          </a:stretch>
        </p:blipFill>
        <p:spPr>
          <a:xfrm>
            <a:off x="347870" y="395287"/>
            <a:ext cx="11211339" cy="6067425"/>
          </a:xfrm>
          <a:prstGeom prst="rect">
            <a:avLst/>
          </a:prstGeom>
        </p:spPr>
      </p:pic>
      <p:sp>
        <p:nvSpPr>
          <p:cNvPr id="5" name="TextBox 4">
            <a:extLst>
              <a:ext uri="{FF2B5EF4-FFF2-40B4-BE49-F238E27FC236}">
                <a16:creationId xmlns:a16="http://schemas.microsoft.com/office/drawing/2014/main" id="{47ADF597-A1A9-6063-14F5-8ED1BCA58D51}"/>
              </a:ext>
            </a:extLst>
          </p:cNvPr>
          <p:cNvSpPr txBox="1"/>
          <p:nvPr/>
        </p:nvSpPr>
        <p:spPr>
          <a:xfrm>
            <a:off x="11760472" y="6370983"/>
            <a:ext cx="431528" cy="369332"/>
          </a:xfrm>
          <a:prstGeom prst="rect">
            <a:avLst/>
          </a:prstGeom>
          <a:noFill/>
        </p:spPr>
        <p:txBody>
          <a:bodyPr wrap="none" rtlCol="0">
            <a:spAutoFit/>
          </a:bodyPr>
          <a:lstStyle/>
          <a:p>
            <a:r>
              <a:rPr lang="en-US" dirty="0"/>
              <a:t>28</a:t>
            </a:r>
            <a:endParaRPr lang="en-IN" dirty="0"/>
          </a:p>
        </p:txBody>
      </p:sp>
    </p:spTree>
    <p:extLst>
      <p:ext uri="{BB962C8B-B14F-4D97-AF65-F5344CB8AC3E}">
        <p14:creationId xmlns:p14="http://schemas.microsoft.com/office/powerpoint/2010/main" val="12731736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5333B39-8398-28DA-7247-0BE1444C5FDB}"/>
              </a:ext>
            </a:extLst>
          </p:cNvPr>
          <p:cNvPicPr>
            <a:picLocks noChangeAspect="1"/>
          </p:cNvPicPr>
          <p:nvPr/>
        </p:nvPicPr>
        <p:blipFill>
          <a:blip r:embed="rId2"/>
          <a:stretch>
            <a:fillRect/>
          </a:stretch>
        </p:blipFill>
        <p:spPr>
          <a:xfrm>
            <a:off x="782875" y="367748"/>
            <a:ext cx="10626249" cy="6142381"/>
          </a:xfrm>
          <a:prstGeom prst="rect">
            <a:avLst/>
          </a:prstGeom>
        </p:spPr>
      </p:pic>
      <p:sp>
        <p:nvSpPr>
          <p:cNvPr id="3" name="TextBox 2">
            <a:extLst>
              <a:ext uri="{FF2B5EF4-FFF2-40B4-BE49-F238E27FC236}">
                <a16:creationId xmlns:a16="http://schemas.microsoft.com/office/drawing/2014/main" id="{E0157FEB-6B20-6EEC-A074-38094744D3C1}"/>
              </a:ext>
            </a:extLst>
          </p:cNvPr>
          <p:cNvSpPr txBox="1"/>
          <p:nvPr/>
        </p:nvSpPr>
        <p:spPr>
          <a:xfrm>
            <a:off x="11559208" y="6231835"/>
            <a:ext cx="431528" cy="369332"/>
          </a:xfrm>
          <a:prstGeom prst="rect">
            <a:avLst/>
          </a:prstGeom>
          <a:noFill/>
        </p:spPr>
        <p:txBody>
          <a:bodyPr wrap="none" rtlCol="0">
            <a:spAutoFit/>
          </a:bodyPr>
          <a:lstStyle/>
          <a:p>
            <a:r>
              <a:rPr lang="en-US" dirty="0"/>
              <a:t>29</a:t>
            </a:r>
            <a:endParaRPr lang="en-IN" dirty="0"/>
          </a:p>
        </p:txBody>
      </p:sp>
    </p:spTree>
    <p:extLst>
      <p:ext uri="{BB962C8B-B14F-4D97-AF65-F5344CB8AC3E}">
        <p14:creationId xmlns:p14="http://schemas.microsoft.com/office/powerpoint/2010/main" val="31806596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123BB9-548D-5D24-35B8-78BB20704601}"/>
              </a:ext>
            </a:extLst>
          </p:cNvPr>
          <p:cNvSpPr>
            <a:spLocks noGrp="1"/>
          </p:cNvSpPr>
          <p:nvPr>
            <p:ph type="title"/>
          </p:nvPr>
        </p:nvSpPr>
        <p:spPr>
          <a:xfrm>
            <a:off x="3806687" y="109330"/>
            <a:ext cx="3120888" cy="656837"/>
          </a:xfrm>
        </p:spPr>
        <p:txBody>
          <a:bodyPr>
            <a:noAutofit/>
          </a:bodyPr>
          <a:lstStyle/>
          <a:p>
            <a:pPr algn="ctr"/>
            <a:r>
              <a:rPr lang="en-IN" sz="3600" b="1" u="sng" dirty="0">
                <a:latin typeface="Times New Roman" panose="02020603050405020304" pitchFamily="18" charset="0"/>
                <a:cs typeface="Times New Roman" panose="02020603050405020304" pitchFamily="18" charset="0"/>
              </a:rPr>
              <a:t>CONTENTS</a:t>
            </a:r>
          </a:p>
        </p:txBody>
      </p:sp>
      <p:sp>
        <p:nvSpPr>
          <p:cNvPr id="3" name="Text Placeholder 2">
            <a:extLst>
              <a:ext uri="{FF2B5EF4-FFF2-40B4-BE49-F238E27FC236}">
                <a16:creationId xmlns:a16="http://schemas.microsoft.com/office/drawing/2014/main" id="{A883A5C4-A042-3B86-5E9E-88F973DBA1B9}"/>
              </a:ext>
            </a:extLst>
          </p:cNvPr>
          <p:cNvSpPr>
            <a:spLocks noGrp="1"/>
          </p:cNvSpPr>
          <p:nvPr>
            <p:ph type="body" idx="1"/>
          </p:nvPr>
        </p:nvSpPr>
        <p:spPr>
          <a:xfrm>
            <a:off x="415600" y="924339"/>
            <a:ext cx="11360800" cy="5167494"/>
          </a:xfrm>
        </p:spPr>
        <p:txBody>
          <a:bodyPr>
            <a:normAutofit fontScale="92500" lnSpcReduction="20000"/>
          </a:bodyPr>
          <a:lstStyle/>
          <a:p>
            <a:pPr marL="152396" indent="0">
              <a:buSzPct val="100000"/>
              <a:buNone/>
            </a:pPr>
            <a:endParaRPr lang="en-IN" dirty="0"/>
          </a:p>
          <a:p>
            <a:pPr>
              <a:buSzPct val="100000"/>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Abstract                          </a:t>
            </a:r>
          </a:p>
          <a:p>
            <a:pPr>
              <a:buSzPct val="100000"/>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Introduction</a:t>
            </a:r>
          </a:p>
          <a:p>
            <a:pPr>
              <a:buSzPct val="100000"/>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Literature survey</a:t>
            </a:r>
          </a:p>
          <a:p>
            <a:pPr>
              <a:buSzPct val="100000"/>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System analysis</a:t>
            </a:r>
          </a:p>
          <a:p>
            <a:pPr marL="152396" indent="0">
              <a:buSzPct val="100000"/>
              <a:buNone/>
            </a:pPr>
            <a:r>
              <a:rPr lang="en-IN" dirty="0">
                <a:latin typeface="Times New Roman" panose="02020603050405020304" pitchFamily="18" charset="0"/>
                <a:cs typeface="Times New Roman" panose="02020603050405020304" pitchFamily="18" charset="0"/>
              </a:rPr>
              <a:t>         a. Existing system</a:t>
            </a:r>
          </a:p>
          <a:p>
            <a:pPr marL="152396" indent="0">
              <a:buSzPct val="100000"/>
              <a:buNone/>
            </a:pPr>
            <a:r>
              <a:rPr lang="en-IN" dirty="0">
                <a:latin typeface="Times New Roman" panose="02020603050405020304" pitchFamily="18" charset="0"/>
                <a:cs typeface="Times New Roman" panose="02020603050405020304" pitchFamily="18" charset="0"/>
              </a:rPr>
              <a:t>         b. Proposed system</a:t>
            </a:r>
          </a:p>
          <a:p>
            <a:pPr>
              <a:buSzPct val="100000"/>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Design</a:t>
            </a:r>
          </a:p>
          <a:p>
            <a:pPr>
              <a:buSzPct val="100000"/>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Modules</a:t>
            </a:r>
          </a:p>
          <a:p>
            <a:pPr>
              <a:buSzPct val="100000"/>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System Specifications</a:t>
            </a:r>
          </a:p>
          <a:p>
            <a:pPr>
              <a:buSzPct val="100000"/>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Code Implementation</a:t>
            </a:r>
          </a:p>
          <a:p>
            <a:pPr>
              <a:buSzPct val="100000"/>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Result</a:t>
            </a:r>
          </a:p>
          <a:p>
            <a:pPr>
              <a:buSzPct val="100000"/>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Testing</a:t>
            </a:r>
          </a:p>
          <a:p>
            <a:pPr>
              <a:buSzPct val="100000"/>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Conclusion</a:t>
            </a:r>
          </a:p>
          <a:p>
            <a:pPr>
              <a:buSzPct val="100000"/>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Limitations</a:t>
            </a:r>
          </a:p>
          <a:p>
            <a:pPr>
              <a:buSzPct val="100000"/>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References</a:t>
            </a:r>
          </a:p>
          <a:p>
            <a:pPr marL="666746" indent="-514350">
              <a:buSzPct val="100000"/>
              <a:buAutoNum type="arabicPeriod" startAt="5"/>
            </a:pPr>
            <a:endParaRPr lang="en-IN" dirty="0"/>
          </a:p>
          <a:p>
            <a:pPr marL="666746" indent="-514350">
              <a:buSzPct val="100000"/>
              <a:buAutoNum type="arabicPeriod" startAt="5"/>
            </a:pPr>
            <a:endParaRPr lang="en-IN" dirty="0"/>
          </a:p>
          <a:p>
            <a:pPr marL="666746" indent="-514350">
              <a:buSzPct val="100000"/>
              <a:buFont typeface="+mj-lt"/>
              <a:buAutoNum type="arabicPeriod"/>
            </a:pPr>
            <a:endParaRPr lang="en-IN" dirty="0"/>
          </a:p>
        </p:txBody>
      </p:sp>
      <p:sp>
        <p:nvSpPr>
          <p:cNvPr id="4" name="TextBox 3">
            <a:extLst>
              <a:ext uri="{FF2B5EF4-FFF2-40B4-BE49-F238E27FC236}">
                <a16:creationId xmlns:a16="http://schemas.microsoft.com/office/drawing/2014/main" id="{AED3B615-0451-835A-696A-1AD4116ED29B}"/>
              </a:ext>
            </a:extLst>
          </p:cNvPr>
          <p:cNvSpPr txBox="1"/>
          <p:nvPr/>
        </p:nvSpPr>
        <p:spPr>
          <a:xfrm>
            <a:off x="11042374" y="6003235"/>
            <a:ext cx="308098" cy="369332"/>
          </a:xfrm>
          <a:prstGeom prst="rect">
            <a:avLst/>
          </a:prstGeom>
          <a:noFill/>
        </p:spPr>
        <p:txBody>
          <a:bodyPr wrap="none" rtlCol="0">
            <a:spAutoFit/>
          </a:bodyPr>
          <a:lstStyle/>
          <a:p>
            <a:r>
              <a:rPr lang="en-US" dirty="0"/>
              <a:t>3</a:t>
            </a:r>
            <a:endParaRPr lang="en-IN" dirty="0"/>
          </a:p>
        </p:txBody>
      </p:sp>
    </p:spTree>
    <p:extLst>
      <p:ext uri="{BB962C8B-B14F-4D97-AF65-F5344CB8AC3E}">
        <p14:creationId xmlns:p14="http://schemas.microsoft.com/office/powerpoint/2010/main" val="1027792536"/>
      </p:ext>
    </p:extLst>
  </p:cSld>
  <p:clrMapOvr>
    <a:masterClrMapping/>
  </p:clrMapOvr>
  <p:transition>
    <p:pull dir="ld"/>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07F6598-8E38-8401-D297-8219AD927C3C}"/>
              </a:ext>
            </a:extLst>
          </p:cNvPr>
          <p:cNvPicPr>
            <a:picLocks noChangeAspect="1"/>
          </p:cNvPicPr>
          <p:nvPr/>
        </p:nvPicPr>
        <p:blipFill>
          <a:blip r:embed="rId2"/>
          <a:stretch>
            <a:fillRect/>
          </a:stretch>
        </p:blipFill>
        <p:spPr>
          <a:xfrm>
            <a:off x="566531" y="178904"/>
            <a:ext cx="10598426" cy="6211957"/>
          </a:xfrm>
          <a:prstGeom prst="rect">
            <a:avLst/>
          </a:prstGeom>
        </p:spPr>
      </p:pic>
      <p:sp>
        <p:nvSpPr>
          <p:cNvPr id="3" name="TextBox 2">
            <a:extLst>
              <a:ext uri="{FF2B5EF4-FFF2-40B4-BE49-F238E27FC236}">
                <a16:creationId xmlns:a16="http://schemas.microsoft.com/office/drawing/2014/main" id="{872077DC-46F4-4273-6B3C-F3F0905E68CC}"/>
              </a:ext>
            </a:extLst>
          </p:cNvPr>
          <p:cNvSpPr txBox="1"/>
          <p:nvPr/>
        </p:nvSpPr>
        <p:spPr>
          <a:xfrm>
            <a:off x="11499574" y="6390861"/>
            <a:ext cx="431528" cy="369332"/>
          </a:xfrm>
          <a:prstGeom prst="rect">
            <a:avLst/>
          </a:prstGeom>
          <a:noFill/>
        </p:spPr>
        <p:txBody>
          <a:bodyPr wrap="none" rtlCol="0">
            <a:spAutoFit/>
          </a:bodyPr>
          <a:lstStyle/>
          <a:p>
            <a:r>
              <a:rPr lang="en-US" dirty="0"/>
              <a:t>30</a:t>
            </a:r>
            <a:endParaRPr lang="en-IN" dirty="0"/>
          </a:p>
        </p:txBody>
      </p:sp>
    </p:spTree>
    <p:extLst>
      <p:ext uri="{BB962C8B-B14F-4D97-AF65-F5344CB8AC3E}">
        <p14:creationId xmlns:p14="http://schemas.microsoft.com/office/powerpoint/2010/main" val="306800941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C9555F-D0C0-FBC3-BB35-1069725C25D3}"/>
              </a:ext>
            </a:extLst>
          </p:cNvPr>
          <p:cNvPicPr>
            <a:picLocks noChangeAspect="1"/>
          </p:cNvPicPr>
          <p:nvPr/>
        </p:nvPicPr>
        <p:blipFill>
          <a:blip r:embed="rId2"/>
          <a:stretch>
            <a:fillRect/>
          </a:stretch>
        </p:blipFill>
        <p:spPr>
          <a:xfrm>
            <a:off x="278296" y="437322"/>
            <a:ext cx="11211339" cy="6122503"/>
          </a:xfrm>
          <a:prstGeom prst="rect">
            <a:avLst/>
          </a:prstGeom>
        </p:spPr>
      </p:pic>
      <p:sp>
        <p:nvSpPr>
          <p:cNvPr id="3" name="TextBox 2">
            <a:extLst>
              <a:ext uri="{FF2B5EF4-FFF2-40B4-BE49-F238E27FC236}">
                <a16:creationId xmlns:a16="http://schemas.microsoft.com/office/drawing/2014/main" id="{CCC91879-33DC-BE8D-A27D-24A33A5F1163}"/>
              </a:ext>
            </a:extLst>
          </p:cNvPr>
          <p:cNvSpPr txBox="1"/>
          <p:nvPr/>
        </p:nvSpPr>
        <p:spPr>
          <a:xfrm>
            <a:off x="11658600" y="6380922"/>
            <a:ext cx="431528" cy="369332"/>
          </a:xfrm>
          <a:prstGeom prst="rect">
            <a:avLst/>
          </a:prstGeom>
          <a:noFill/>
        </p:spPr>
        <p:txBody>
          <a:bodyPr wrap="none" rtlCol="0">
            <a:spAutoFit/>
          </a:bodyPr>
          <a:lstStyle/>
          <a:p>
            <a:r>
              <a:rPr lang="en-US" dirty="0"/>
              <a:t>31</a:t>
            </a:r>
            <a:endParaRPr lang="en-IN" dirty="0"/>
          </a:p>
        </p:txBody>
      </p:sp>
    </p:spTree>
    <p:extLst>
      <p:ext uri="{BB962C8B-B14F-4D97-AF65-F5344CB8AC3E}">
        <p14:creationId xmlns:p14="http://schemas.microsoft.com/office/powerpoint/2010/main" val="420038764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671F68D-BF2F-36DC-2B22-6465F6228C2F}"/>
              </a:ext>
            </a:extLst>
          </p:cNvPr>
          <p:cNvPicPr>
            <a:picLocks noChangeAspect="1"/>
          </p:cNvPicPr>
          <p:nvPr/>
        </p:nvPicPr>
        <p:blipFill>
          <a:blip r:embed="rId2"/>
          <a:stretch>
            <a:fillRect/>
          </a:stretch>
        </p:blipFill>
        <p:spPr>
          <a:xfrm>
            <a:off x="347869" y="129208"/>
            <a:ext cx="10883348" cy="6470375"/>
          </a:xfrm>
          <a:prstGeom prst="rect">
            <a:avLst/>
          </a:prstGeom>
        </p:spPr>
      </p:pic>
      <p:sp>
        <p:nvSpPr>
          <p:cNvPr id="3" name="TextBox 2">
            <a:extLst>
              <a:ext uri="{FF2B5EF4-FFF2-40B4-BE49-F238E27FC236}">
                <a16:creationId xmlns:a16="http://schemas.microsoft.com/office/drawing/2014/main" id="{FC0C72E5-B3F5-080B-D153-8CCEF1ACBF37}"/>
              </a:ext>
            </a:extLst>
          </p:cNvPr>
          <p:cNvSpPr txBox="1"/>
          <p:nvPr/>
        </p:nvSpPr>
        <p:spPr>
          <a:xfrm>
            <a:off x="11658600" y="6311348"/>
            <a:ext cx="431528" cy="369332"/>
          </a:xfrm>
          <a:prstGeom prst="rect">
            <a:avLst/>
          </a:prstGeom>
          <a:noFill/>
        </p:spPr>
        <p:txBody>
          <a:bodyPr wrap="none" rtlCol="0">
            <a:spAutoFit/>
          </a:bodyPr>
          <a:lstStyle/>
          <a:p>
            <a:r>
              <a:rPr lang="en-US" dirty="0"/>
              <a:t>32</a:t>
            </a:r>
            <a:endParaRPr lang="en-IN" dirty="0"/>
          </a:p>
        </p:txBody>
      </p:sp>
    </p:spTree>
    <p:extLst>
      <p:ext uri="{BB962C8B-B14F-4D97-AF65-F5344CB8AC3E}">
        <p14:creationId xmlns:p14="http://schemas.microsoft.com/office/powerpoint/2010/main" val="127263706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ED4CF11-CA16-EBCD-B875-DE48031BC302}"/>
              </a:ext>
            </a:extLst>
          </p:cNvPr>
          <p:cNvPicPr>
            <a:picLocks noChangeAspect="1"/>
          </p:cNvPicPr>
          <p:nvPr/>
        </p:nvPicPr>
        <p:blipFill>
          <a:blip r:embed="rId2"/>
          <a:stretch>
            <a:fillRect/>
          </a:stretch>
        </p:blipFill>
        <p:spPr>
          <a:xfrm>
            <a:off x="337930" y="327991"/>
            <a:ext cx="10585173" cy="6261652"/>
          </a:xfrm>
          <a:prstGeom prst="rect">
            <a:avLst/>
          </a:prstGeom>
        </p:spPr>
      </p:pic>
      <p:sp>
        <p:nvSpPr>
          <p:cNvPr id="3" name="TextBox 2">
            <a:extLst>
              <a:ext uri="{FF2B5EF4-FFF2-40B4-BE49-F238E27FC236}">
                <a16:creationId xmlns:a16="http://schemas.microsoft.com/office/drawing/2014/main" id="{A851CF31-43C8-5A2F-1AD6-B4DA79F02E71}"/>
              </a:ext>
            </a:extLst>
          </p:cNvPr>
          <p:cNvSpPr txBox="1"/>
          <p:nvPr/>
        </p:nvSpPr>
        <p:spPr>
          <a:xfrm>
            <a:off x="11529392" y="6220311"/>
            <a:ext cx="431528" cy="369332"/>
          </a:xfrm>
          <a:prstGeom prst="rect">
            <a:avLst/>
          </a:prstGeom>
          <a:noFill/>
        </p:spPr>
        <p:txBody>
          <a:bodyPr wrap="none" rtlCol="0">
            <a:spAutoFit/>
          </a:bodyPr>
          <a:lstStyle/>
          <a:p>
            <a:r>
              <a:rPr lang="en-US" dirty="0"/>
              <a:t>33</a:t>
            </a:r>
            <a:endParaRPr lang="en-IN" dirty="0"/>
          </a:p>
        </p:txBody>
      </p:sp>
    </p:spTree>
    <p:extLst>
      <p:ext uri="{BB962C8B-B14F-4D97-AF65-F5344CB8AC3E}">
        <p14:creationId xmlns:p14="http://schemas.microsoft.com/office/powerpoint/2010/main" val="3169471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7ABB3B-7482-32F9-B7B5-E2BC5BCFBEF5}"/>
              </a:ext>
            </a:extLst>
          </p:cNvPr>
          <p:cNvSpPr>
            <a:spLocks noGrp="1"/>
          </p:cNvSpPr>
          <p:nvPr>
            <p:ph type="title"/>
          </p:nvPr>
        </p:nvSpPr>
        <p:spPr>
          <a:xfrm>
            <a:off x="626164" y="343754"/>
            <a:ext cx="11150235" cy="844826"/>
          </a:xfrm>
        </p:spPr>
        <p:txBody>
          <a:bodyPr>
            <a:normAutofit/>
          </a:bodyPr>
          <a:lstStyle/>
          <a:p>
            <a:r>
              <a:rPr lang="en-US" sz="3600" b="1" u="sng" dirty="0">
                <a:latin typeface="Times New Roman" panose="02020603050405020304" pitchFamily="18" charset="0"/>
                <a:cs typeface="Times New Roman" panose="02020603050405020304" pitchFamily="18" charset="0"/>
              </a:rPr>
              <a:t>TESTING</a:t>
            </a:r>
            <a:endParaRPr lang="en-IN" sz="3600" b="1" u="sng" dirty="0">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F3FBB639-E682-79F8-204B-206AEFD8C8F8}"/>
              </a:ext>
            </a:extLst>
          </p:cNvPr>
          <p:cNvSpPr>
            <a:spLocks noGrp="1"/>
          </p:cNvSpPr>
          <p:nvPr>
            <p:ph type="body" idx="1"/>
          </p:nvPr>
        </p:nvSpPr>
        <p:spPr>
          <a:xfrm>
            <a:off x="415600" y="1341783"/>
            <a:ext cx="11360800" cy="4750050"/>
          </a:xfrm>
        </p:spPr>
        <p:txBody>
          <a:bodyPr>
            <a:normAutofit/>
          </a:bodyPr>
          <a:lstStyle/>
          <a:p>
            <a:r>
              <a:rPr lang="en-US" dirty="0">
                <a:latin typeface="Times New Roman" panose="02020603050405020304" pitchFamily="18" charset="0"/>
                <a:cs typeface="Times New Roman" panose="02020603050405020304" pitchFamily="18" charset="0"/>
              </a:rPr>
              <a:t>System Testing.</a:t>
            </a:r>
          </a:p>
          <a:p>
            <a:r>
              <a:rPr lang="en-US" dirty="0">
                <a:latin typeface="Times New Roman" panose="02020603050405020304" pitchFamily="18" charset="0"/>
                <a:cs typeface="Times New Roman" panose="02020603050405020304" pitchFamily="18" charset="0"/>
              </a:rPr>
              <a:t>White Box Testing.</a:t>
            </a:r>
          </a:p>
          <a:p>
            <a:r>
              <a:rPr lang="en-US" dirty="0">
                <a:latin typeface="Times New Roman" panose="02020603050405020304" pitchFamily="18" charset="0"/>
                <a:cs typeface="Times New Roman" panose="02020603050405020304" pitchFamily="18" charset="0"/>
              </a:rPr>
              <a:t>Black Box Testing.</a:t>
            </a:r>
          </a:p>
          <a:p>
            <a:r>
              <a:rPr lang="en-US" dirty="0">
                <a:latin typeface="Times New Roman" panose="02020603050405020304" pitchFamily="18" charset="0"/>
                <a:cs typeface="Times New Roman" panose="02020603050405020304" pitchFamily="18" charset="0"/>
              </a:rPr>
              <a:t>Unit testing.</a:t>
            </a:r>
            <a:endParaRPr lang="en-IN"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D2D9F542-42E4-D4B8-51AB-51D52DF82CC3}"/>
              </a:ext>
            </a:extLst>
          </p:cNvPr>
          <p:cNvSpPr txBox="1"/>
          <p:nvPr/>
        </p:nvSpPr>
        <p:spPr>
          <a:xfrm>
            <a:off x="11290852" y="5943600"/>
            <a:ext cx="431528" cy="369332"/>
          </a:xfrm>
          <a:prstGeom prst="rect">
            <a:avLst/>
          </a:prstGeom>
          <a:noFill/>
        </p:spPr>
        <p:txBody>
          <a:bodyPr wrap="none" rtlCol="0">
            <a:spAutoFit/>
          </a:bodyPr>
          <a:lstStyle/>
          <a:p>
            <a:r>
              <a:rPr lang="en-US" dirty="0"/>
              <a:t>34</a:t>
            </a:r>
            <a:endParaRPr lang="en-IN" dirty="0"/>
          </a:p>
        </p:txBody>
      </p:sp>
    </p:spTree>
    <p:extLst>
      <p:ext uri="{BB962C8B-B14F-4D97-AF65-F5344CB8AC3E}">
        <p14:creationId xmlns:p14="http://schemas.microsoft.com/office/powerpoint/2010/main" val="2093653398"/>
      </p:ext>
    </p:extLst>
  </p:cSld>
  <p:clrMapOvr>
    <a:masterClrMapping/>
  </p:clrMapOvr>
  <p:transition>
    <p:pull dir="ld"/>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D03C24-CB53-B2DD-9A6D-AE56F8889264}"/>
              </a:ext>
            </a:extLst>
          </p:cNvPr>
          <p:cNvSpPr>
            <a:spLocks noGrp="1"/>
          </p:cNvSpPr>
          <p:nvPr>
            <p:ph type="title"/>
          </p:nvPr>
        </p:nvSpPr>
        <p:spPr>
          <a:xfrm>
            <a:off x="415600" y="275315"/>
            <a:ext cx="11360800" cy="763600"/>
          </a:xfrm>
        </p:spPr>
        <p:txBody>
          <a:bodyPr>
            <a:normAutofit/>
          </a:bodyPr>
          <a:lstStyle/>
          <a:p>
            <a:r>
              <a:rPr lang="en-US" sz="3600" b="1" u="sng" dirty="0">
                <a:latin typeface="Times New Roman" panose="02020603050405020304" pitchFamily="18" charset="0"/>
                <a:cs typeface="Times New Roman" panose="02020603050405020304" pitchFamily="18" charset="0"/>
              </a:rPr>
              <a:t>CONCLUSION</a:t>
            </a:r>
            <a:endParaRPr lang="en-IN" sz="3600" b="1" u="sng" dirty="0">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2FF97F2D-27DF-2116-97F8-45B34270983B}"/>
              </a:ext>
            </a:extLst>
          </p:cNvPr>
          <p:cNvSpPr>
            <a:spLocks noGrp="1"/>
          </p:cNvSpPr>
          <p:nvPr>
            <p:ph type="body" idx="1"/>
          </p:nvPr>
        </p:nvSpPr>
        <p:spPr>
          <a:xfrm>
            <a:off x="415600" y="1162878"/>
            <a:ext cx="11360800" cy="5419807"/>
          </a:xfrm>
        </p:spPr>
        <p:txBody>
          <a:bodyPr>
            <a:normAutofit/>
          </a:bodyPr>
          <a:lstStyle/>
          <a:p>
            <a:pPr marL="152396" indent="0" algn="just">
              <a:buNone/>
            </a:pPr>
            <a:r>
              <a:rPr lang="en-US" dirty="0">
                <a:latin typeface="Times New Roman" panose="02020603050405020304" pitchFamily="18" charset="0"/>
                <a:cs typeface="Times New Roman" panose="02020603050405020304" pitchFamily="18" charset="0"/>
              </a:rPr>
              <a:t>The model we were making is to predict the value of a pre-owned car using machine learning techniques. We have collected the data of cars having attributes like manufactured year, km driven, fuel type, model name, company, seller type, car mileage etc. The data is then processed using different algorithms where we chose linear regression and random forest algorithms and compared them. It would be available in GUI as a Web application developed using Python flask making it user-friendly so that users could give input and get the price of a car according to it.</a:t>
            </a:r>
            <a:endParaRPr lang="en-IN"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D3B48B22-42A2-BFF1-8738-4A718683E95A}"/>
              </a:ext>
            </a:extLst>
          </p:cNvPr>
          <p:cNvSpPr txBox="1"/>
          <p:nvPr/>
        </p:nvSpPr>
        <p:spPr>
          <a:xfrm>
            <a:off x="11430000" y="6281530"/>
            <a:ext cx="431528" cy="369332"/>
          </a:xfrm>
          <a:prstGeom prst="rect">
            <a:avLst/>
          </a:prstGeom>
          <a:noFill/>
        </p:spPr>
        <p:txBody>
          <a:bodyPr wrap="none" rtlCol="0">
            <a:spAutoFit/>
          </a:bodyPr>
          <a:lstStyle/>
          <a:p>
            <a:r>
              <a:rPr lang="en-US" dirty="0"/>
              <a:t>35</a:t>
            </a:r>
          </a:p>
        </p:txBody>
      </p:sp>
    </p:spTree>
    <p:extLst>
      <p:ext uri="{BB962C8B-B14F-4D97-AF65-F5344CB8AC3E}">
        <p14:creationId xmlns:p14="http://schemas.microsoft.com/office/powerpoint/2010/main" val="2088805637"/>
      </p:ext>
    </p:extLst>
  </p:cSld>
  <p:clrMapOvr>
    <a:masterClrMapping/>
  </p:clrMapOvr>
  <p:transition>
    <p:pull dir="ld"/>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40684-AA25-C012-C6A7-AB8E2FF6ADD5}"/>
              </a:ext>
            </a:extLst>
          </p:cNvPr>
          <p:cNvSpPr>
            <a:spLocks noGrp="1"/>
          </p:cNvSpPr>
          <p:nvPr>
            <p:ph type="title"/>
          </p:nvPr>
        </p:nvSpPr>
        <p:spPr>
          <a:xfrm>
            <a:off x="415600" y="357809"/>
            <a:ext cx="11360800" cy="695739"/>
          </a:xfrm>
        </p:spPr>
        <p:txBody>
          <a:bodyPr>
            <a:normAutofit/>
          </a:bodyPr>
          <a:lstStyle/>
          <a:p>
            <a:r>
              <a:rPr lang="en-US" sz="3600" b="1" u="sng" dirty="0">
                <a:latin typeface="Times New Roman" panose="02020603050405020304" pitchFamily="18" charset="0"/>
                <a:cs typeface="Times New Roman" panose="02020603050405020304" pitchFamily="18" charset="0"/>
              </a:rPr>
              <a:t>LIMITATIONS</a:t>
            </a:r>
            <a:endParaRPr lang="en-IN" sz="3600" b="1" u="sng" dirty="0">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79C2CD76-36AE-96FC-FD3B-10BE55B6F0DE}"/>
              </a:ext>
            </a:extLst>
          </p:cNvPr>
          <p:cNvSpPr>
            <a:spLocks noGrp="1"/>
          </p:cNvSpPr>
          <p:nvPr>
            <p:ph type="body" idx="1"/>
          </p:nvPr>
        </p:nvSpPr>
        <p:spPr>
          <a:xfrm>
            <a:off x="415600" y="1262270"/>
            <a:ext cx="11360800" cy="4829563"/>
          </a:xfrm>
        </p:spPr>
        <p:txBody>
          <a:bodyPr/>
          <a:lstStyle/>
          <a:p>
            <a:r>
              <a:rPr lang="en-US" dirty="0">
                <a:latin typeface="Times New Roman" panose="02020603050405020304" pitchFamily="18" charset="0"/>
                <a:cs typeface="Times New Roman" panose="02020603050405020304" pitchFamily="18" charset="0"/>
              </a:rPr>
              <a:t>Used car prices are not constant in the market.</a:t>
            </a:r>
          </a:p>
          <a:p>
            <a:r>
              <a:rPr lang="en-US" dirty="0">
                <a:latin typeface="Times New Roman" panose="02020603050405020304" pitchFamily="18" charset="0"/>
                <a:cs typeface="Times New Roman" panose="02020603050405020304" pitchFamily="18" charset="0"/>
              </a:rPr>
              <a:t>We can predict only one car price at a time.</a:t>
            </a:r>
          </a:p>
          <a:p>
            <a:pPr marL="152396" indent="0">
              <a:buNone/>
            </a:pPr>
            <a:endParaRPr lang="en-US"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6F86677A-E116-140C-874F-1FC951BE5C03}"/>
              </a:ext>
            </a:extLst>
          </p:cNvPr>
          <p:cNvSpPr txBox="1"/>
          <p:nvPr/>
        </p:nvSpPr>
        <p:spPr>
          <a:xfrm>
            <a:off x="11569148" y="6390861"/>
            <a:ext cx="431528" cy="369332"/>
          </a:xfrm>
          <a:prstGeom prst="rect">
            <a:avLst/>
          </a:prstGeom>
          <a:noFill/>
        </p:spPr>
        <p:txBody>
          <a:bodyPr wrap="none" rtlCol="0">
            <a:spAutoFit/>
          </a:bodyPr>
          <a:lstStyle/>
          <a:p>
            <a:r>
              <a:rPr lang="en-US" dirty="0"/>
              <a:t>36</a:t>
            </a:r>
            <a:endParaRPr lang="en-IN" dirty="0"/>
          </a:p>
        </p:txBody>
      </p:sp>
    </p:spTree>
    <p:extLst>
      <p:ext uri="{BB962C8B-B14F-4D97-AF65-F5344CB8AC3E}">
        <p14:creationId xmlns:p14="http://schemas.microsoft.com/office/powerpoint/2010/main" val="3867948"/>
      </p:ext>
    </p:extLst>
  </p:cSld>
  <p:clrMapOvr>
    <a:masterClrMapping/>
  </p:clrMapOvr>
  <p:transition>
    <p:pull dir="ld"/>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0C7C5A-4EB2-F933-1923-2273ED58A23B}"/>
              </a:ext>
            </a:extLst>
          </p:cNvPr>
          <p:cNvSpPr>
            <a:spLocks noGrp="1"/>
          </p:cNvSpPr>
          <p:nvPr>
            <p:ph type="title"/>
          </p:nvPr>
        </p:nvSpPr>
        <p:spPr/>
        <p:txBody>
          <a:bodyPr>
            <a:normAutofit/>
          </a:bodyPr>
          <a:lstStyle/>
          <a:p>
            <a:r>
              <a:rPr lang="en-US" sz="3600" b="1" u="sng" dirty="0">
                <a:latin typeface="Times New Roman" panose="02020603050405020304" pitchFamily="18" charset="0"/>
                <a:cs typeface="Times New Roman" panose="02020603050405020304" pitchFamily="18" charset="0"/>
              </a:rPr>
              <a:t>REFERENCES</a:t>
            </a:r>
            <a:endParaRPr lang="en-IN" sz="3600" b="1" u="sng" dirty="0">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CC16EDF9-0D8E-C113-8F74-30D6368475F0}"/>
              </a:ext>
            </a:extLst>
          </p:cNvPr>
          <p:cNvSpPr>
            <a:spLocks noGrp="1"/>
          </p:cNvSpPr>
          <p:nvPr>
            <p:ph type="body" idx="1"/>
          </p:nvPr>
        </p:nvSpPr>
        <p:spPr>
          <a:xfrm>
            <a:off x="415600" y="1356966"/>
            <a:ext cx="11360800" cy="5342008"/>
          </a:xfrm>
        </p:spPr>
        <p:txBody>
          <a:bodyPr>
            <a:normAutofit fontScale="70000" lnSpcReduction="20000"/>
          </a:bodyPr>
          <a:lstStyle/>
          <a:p>
            <a:r>
              <a:rPr lang="en-US" dirty="0">
                <a:latin typeface="Times New Roman" panose="02020603050405020304" pitchFamily="18" charset="0"/>
                <a:cs typeface="Times New Roman" panose="02020603050405020304" pitchFamily="18" charset="0"/>
              </a:rPr>
              <a:t>Hsieh, M. H., Huang, C. Y., Lin, C. J., &amp;  Liou , J. J. (2017). Prediction of used car prices using artificial neural networks. Journal of Intelligent Manufacturing, 28(5), 1035-1044.</a:t>
            </a:r>
          </a:p>
          <a:p>
            <a:pPr marL="152396" indent="0">
              <a:buNone/>
            </a:pP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Jain, A., Kaur, P., &amp; Jain, A. (2019). Prediction of Used Car Prices Using Machine Learning Techniques. In 2019 3rd International Conference on Trends in Electronics and Informatics (ICOEI) (pp. 1257-1260).ΙΕΕΕ</a:t>
            </a:r>
          </a:p>
          <a:p>
            <a:pPr marL="152396" indent="0">
              <a:buNone/>
            </a:pP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Wang, X., Wu, J., &amp; Xie, G. (2021). An empirical study of used car price prediction based on machine learning algorithms. Journal of Cleaner Production, 317, 128215.</a:t>
            </a:r>
          </a:p>
          <a:p>
            <a:pPr marL="152396" indent="0">
              <a:buNone/>
            </a:pP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Khoshgoftaar , T. M., &amp; Van Hulse, J. (2010). An empirical study of learning from imbalanced data using random forest. In Proceedings of the 19th International Conference on Pattern Recognition (ICPR) (pp. 553-556). ΙΕΕΕ .</a:t>
            </a:r>
          </a:p>
          <a:p>
            <a:pPr marL="152396" indent="0">
              <a:buNone/>
            </a:pP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"Prediction of Used Car Prices Using Machine Learning Techniques" by M. I. A. Miah, M. S. Are fin, and M. S. Islam. (2022)</a:t>
            </a:r>
          </a:p>
          <a:p>
            <a:pPr marL="152396" indent="0">
              <a:buNone/>
            </a:pP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Predicting Used Car Prices Using Neural Networks(2022)" by A. F. Rahman, M. A. Uddin, and M. M. Islam .</a:t>
            </a:r>
          </a:p>
          <a:p>
            <a:pPr marL="152396" indent="0">
              <a:buNone/>
            </a:pP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"A Hybrid Machine Learning Approach for Predicting Used Car Prices" by S. Yousuf and M. Uddin (2022).</a:t>
            </a:r>
            <a:endParaRPr lang="en-IN"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5B714615-FC41-53AA-F69D-0085A02D4AB0}"/>
              </a:ext>
            </a:extLst>
          </p:cNvPr>
          <p:cNvSpPr txBox="1"/>
          <p:nvPr/>
        </p:nvSpPr>
        <p:spPr>
          <a:xfrm>
            <a:off x="11430000" y="6331226"/>
            <a:ext cx="431528" cy="369332"/>
          </a:xfrm>
          <a:prstGeom prst="rect">
            <a:avLst/>
          </a:prstGeom>
          <a:noFill/>
        </p:spPr>
        <p:txBody>
          <a:bodyPr wrap="none" rtlCol="0">
            <a:spAutoFit/>
          </a:bodyPr>
          <a:lstStyle/>
          <a:p>
            <a:r>
              <a:rPr lang="en-US" dirty="0"/>
              <a:t>37</a:t>
            </a:r>
            <a:endParaRPr lang="en-IN" dirty="0"/>
          </a:p>
        </p:txBody>
      </p:sp>
    </p:spTree>
    <p:extLst>
      <p:ext uri="{BB962C8B-B14F-4D97-AF65-F5344CB8AC3E}">
        <p14:creationId xmlns:p14="http://schemas.microsoft.com/office/powerpoint/2010/main" val="2951683445"/>
      </p:ext>
    </p:extLst>
  </p:cSld>
  <p:clrMapOvr>
    <a:masterClrMapping/>
  </p:clrMapOvr>
  <p:transition>
    <p:pull dir="ld"/>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68C8F3-E89F-9881-F00F-A1E90D617FE1}"/>
              </a:ext>
            </a:extLst>
          </p:cNvPr>
          <p:cNvSpPr>
            <a:spLocks noGrp="1"/>
          </p:cNvSpPr>
          <p:nvPr>
            <p:ph type="title"/>
          </p:nvPr>
        </p:nvSpPr>
        <p:spPr>
          <a:xfrm>
            <a:off x="571008" y="563527"/>
            <a:ext cx="10059492" cy="4082902"/>
          </a:xfrm>
        </p:spPr>
        <p:txBody>
          <a:bodyPr/>
          <a:lstStyle/>
          <a:p>
            <a:r>
              <a:rPr lang="en-US" dirty="0"/>
              <a:t>                      </a:t>
            </a:r>
            <a:br>
              <a:rPr lang="en-US" dirty="0">
                <a:solidFill>
                  <a:schemeClr val="tx1"/>
                </a:solidFill>
              </a:rPr>
            </a:br>
            <a:r>
              <a:rPr lang="en-US" sz="7200" dirty="0">
                <a:solidFill>
                  <a:schemeClr val="tx1"/>
                </a:solidFill>
              </a:rPr>
              <a:t>       </a:t>
            </a:r>
            <a:r>
              <a:rPr lang="en-US" sz="8800" b="1" dirty="0">
                <a:solidFill>
                  <a:schemeClr val="tx1"/>
                </a:solidFill>
              </a:rPr>
              <a:t>                        </a:t>
            </a:r>
          </a:p>
        </p:txBody>
      </p:sp>
      <p:pic>
        <p:nvPicPr>
          <p:cNvPr id="4" name="Picture 3">
            <a:extLst>
              <a:ext uri="{FF2B5EF4-FFF2-40B4-BE49-F238E27FC236}">
                <a16:creationId xmlns:a16="http://schemas.microsoft.com/office/drawing/2014/main" id="{FD45E12D-5C79-3675-58E1-661685976AEE}"/>
              </a:ext>
            </a:extLst>
          </p:cNvPr>
          <p:cNvPicPr>
            <a:picLocks noChangeAspect="1"/>
          </p:cNvPicPr>
          <p:nvPr/>
        </p:nvPicPr>
        <p:blipFill>
          <a:blip r:embed="rId2"/>
          <a:stretch>
            <a:fillRect/>
          </a:stretch>
        </p:blipFill>
        <p:spPr>
          <a:xfrm>
            <a:off x="-1" y="9245"/>
            <a:ext cx="12192001" cy="7304567"/>
          </a:xfrm>
          <a:prstGeom prst="rect">
            <a:avLst/>
          </a:prstGeom>
        </p:spPr>
      </p:pic>
      <p:sp>
        <p:nvSpPr>
          <p:cNvPr id="5" name="TextBox 4">
            <a:extLst>
              <a:ext uri="{FF2B5EF4-FFF2-40B4-BE49-F238E27FC236}">
                <a16:creationId xmlns:a16="http://schemas.microsoft.com/office/drawing/2014/main" id="{048F2DB0-AEC6-3FE3-9F1B-2EF0E6536336}"/>
              </a:ext>
            </a:extLst>
          </p:cNvPr>
          <p:cNvSpPr txBox="1"/>
          <p:nvPr/>
        </p:nvSpPr>
        <p:spPr>
          <a:xfrm>
            <a:off x="11221278" y="6221896"/>
            <a:ext cx="431528" cy="369332"/>
          </a:xfrm>
          <a:prstGeom prst="rect">
            <a:avLst/>
          </a:prstGeom>
          <a:noFill/>
        </p:spPr>
        <p:txBody>
          <a:bodyPr wrap="none" rtlCol="0">
            <a:spAutoFit/>
          </a:bodyPr>
          <a:lstStyle/>
          <a:p>
            <a:r>
              <a:rPr lang="en-US" dirty="0"/>
              <a:t>38</a:t>
            </a:r>
            <a:endParaRPr lang="en-IN" dirty="0"/>
          </a:p>
        </p:txBody>
      </p:sp>
    </p:spTree>
    <p:extLst>
      <p:ext uri="{BB962C8B-B14F-4D97-AF65-F5344CB8AC3E}">
        <p14:creationId xmlns:p14="http://schemas.microsoft.com/office/powerpoint/2010/main" val="9059340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26"/>
          <p:cNvSpPr txBox="1">
            <a:spLocks noGrp="1"/>
          </p:cNvSpPr>
          <p:nvPr>
            <p:ph type="title"/>
          </p:nvPr>
        </p:nvSpPr>
        <p:spPr>
          <a:xfrm>
            <a:off x="677334" y="2418735"/>
            <a:ext cx="8596668" cy="1946788"/>
          </a:xfrm>
          <a:prstGeom prst="rect">
            <a:avLst/>
          </a:prstGeom>
        </p:spPr>
        <p:txBody>
          <a:bodyPr spcFirstLastPara="1" vert="horz" wrap="square" lIns="121900" tIns="121900" rIns="121900" bIns="121900" rtlCol="0" anchor="t" anchorCtr="0">
            <a:normAutofit/>
          </a:bodyPr>
          <a:lstStyle/>
          <a:p>
            <a:r>
              <a:rPr lang="en-GB" sz="8800" dirty="0">
                <a:ln w="0"/>
                <a:solidFill>
                  <a:schemeClr val="tx1"/>
                </a:solidFill>
                <a:effectLst>
                  <a:outerShdw blurRad="38100" dist="19050" dir="2700000" algn="tl" rotWithShape="0">
                    <a:schemeClr val="dk1">
                      <a:alpha val="40000"/>
                    </a:schemeClr>
                  </a:outerShdw>
                </a:effectLst>
              </a:rPr>
              <a:t>   </a:t>
            </a:r>
            <a:endParaRPr sz="9800" dirty="0"/>
          </a:p>
        </p:txBody>
      </p:sp>
      <p:sp>
        <p:nvSpPr>
          <p:cNvPr id="3" name="Text Placeholder 2">
            <a:extLst>
              <a:ext uri="{FF2B5EF4-FFF2-40B4-BE49-F238E27FC236}">
                <a16:creationId xmlns:a16="http://schemas.microsoft.com/office/drawing/2014/main" id="{F19E00FD-278C-0279-41E6-C29143A3F24A}"/>
              </a:ext>
            </a:extLst>
          </p:cNvPr>
          <p:cNvSpPr>
            <a:spLocks noGrp="1"/>
          </p:cNvSpPr>
          <p:nvPr>
            <p:ph idx="1"/>
          </p:nvPr>
        </p:nvSpPr>
        <p:spPr>
          <a:xfrm>
            <a:off x="1209368" y="3429000"/>
            <a:ext cx="8064634" cy="2986548"/>
          </a:xfrm>
        </p:spPr>
        <p:txBody>
          <a:bodyPr/>
          <a:lstStyle/>
          <a:p>
            <a:pPr marL="0" indent="0">
              <a:buNone/>
            </a:pPr>
            <a:endParaRPr lang="en-US" sz="2400" dirty="0">
              <a:solidFill>
                <a:schemeClr val="tx1"/>
              </a:solidFill>
              <a:latin typeface="Adobe Heiti Std R" panose="020B0400000000000000" pitchFamily="34" charset="-128"/>
              <a:ea typeface="Adobe Heiti Std R" panose="020B0400000000000000" pitchFamily="34" charset="-128"/>
            </a:endParaRPr>
          </a:p>
          <a:p>
            <a:pPr marL="0" indent="0">
              <a:buNone/>
            </a:pPr>
            <a:r>
              <a:rPr lang="en-US" dirty="0">
                <a:solidFill>
                  <a:schemeClr val="tx1"/>
                </a:solidFill>
              </a:rPr>
              <a:t>             </a:t>
            </a:r>
          </a:p>
        </p:txBody>
      </p:sp>
      <p:pic>
        <p:nvPicPr>
          <p:cNvPr id="5" name="Picture 4">
            <a:extLst>
              <a:ext uri="{FF2B5EF4-FFF2-40B4-BE49-F238E27FC236}">
                <a16:creationId xmlns:a16="http://schemas.microsoft.com/office/drawing/2014/main" id="{4D21B59D-ED95-D5E2-A95C-46B3BAE984E9}"/>
              </a:ext>
            </a:extLst>
          </p:cNvPr>
          <p:cNvPicPr>
            <a:picLocks noChangeAspect="1"/>
          </p:cNvPicPr>
          <p:nvPr/>
        </p:nvPicPr>
        <p:blipFill>
          <a:blip r:embed="rId3"/>
          <a:stretch>
            <a:fillRect/>
          </a:stretch>
        </p:blipFill>
        <p:spPr>
          <a:xfrm>
            <a:off x="42532" y="85060"/>
            <a:ext cx="11929730" cy="6772940"/>
          </a:xfrm>
          <a:prstGeom prst="rect">
            <a:avLst/>
          </a:prstGeom>
        </p:spPr>
      </p:pic>
      <p:sp>
        <p:nvSpPr>
          <p:cNvPr id="2" name="TextBox 1">
            <a:extLst>
              <a:ext uri="{FF2B5EF4-FFF2-40B4-BE49-F238E27FC236}">
                <a16:creationId xmlns:a16="http://schemas.microsoft.com/office/drawing/2014/main" id="{09E98565-B018-1028-DC18-5B18C1821A6D}"/>
              </a:ext>
            </a:extLst>
          </p:cNvPr>
          <p:cNvSpPr txBox="1"/>
          <p:nvPr/>
        </p:nvSpPr>
        <p:spPr>
          <a:xfrm>
            <a:off x="11150008" y="6403608"/>
            <a:ext cx="914400" cy="369332"/>
          </a:xfrm>
          <a:prstGeom prst="rect">
            <a:avLst/>
          </a:prstGeom>
          <a:noFill/>
        </p:spPr>
        <p:txBody>
          <a:bodyPr wrap="square" rtlCol="0">
            <a:spAutoFit/>
          </a:bodyPr>
          <a:lstStyle/>
          <a:p>
            <a:r>
              <a:rPr lang="en-US" dirty="0">
                <a:solidFill>
                  <a:schemeClr val="bg1"/>
                </a:solidFill>
              </a:rPr>
              <a:t>39</a:t>
            </a:r>
            <a:endParaRPr lang="en-IN" dirty="0">
              <a:solidFill>
                <a:schemeClr val="bg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9086E6-0C93-FD9E-C91E-A44DAFF4D543}"/>
              </a:ext>
            </a:extLst>
          </p:cNvPr>
          <p:cNvSpPr>
            <a:spLocks noGrp="1"/>
          </p:cNvSpPr>
          <p:nvPr>
            <p:ph type="title"/>
          </p:nvPr>
        </p:nvSpPr>
        <p:spPr>
          <a:xfrm>
            <a:off x="415600" y="106326"/>
            <a:ext cx="10057470" cy="659841"/>
          </a:xfrm>
        </p:spPr>
        <p:txBody>
          <a:bodyPr>
            <a:noAutofit/>
          </a:bodyPr>
          <a:lstStyle/>
          <a:p>
            <a:pPr algn="ctr"/>
            <a:r>
              <a:rPr lang="en-US" sz="3600" b="1" u="sng" dirty="0">
                <a:solidFill>
                  <a:schemeClr val="tx1"/>
                </a:solidFill>
                <a:latin typeface="Times New Roman" panose="02020603050405020304" pitchFamily="18" charset="0"/>
                <a:cs typeface="Times New Roman" panose="02020603050405020304" pitchFamily="18" charset="0"/>
              </a:rPr>
              <a:t>ABSTRACT</a:t>
            </a:r>
            <a:endParaRPr lang="en-IN" sz="3600" b="1" u="sng" dirty="0">
              <a:solidFill>
                <a:schemeClr val="tx1"/>
              </a:solidFill>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460086B8-782B-1A38-9A53-C23C3633DA1A}"/>
              </a:ext>
            </a:extLst>
          </p:cNvPr>
          <p:cNvSpPr>
            <a:spLocks noGrp="1"/>
          </p:cNvSpPr>
          <p:nvPr>
            <p:ph type="body" idx="1"/>
          </p:nvPr>
        </p:nvSpPr>
        <p:spPr>
          <a:xfrm>
            <a:off x="415599" y="1010093"/>
            <a:ext cx="11524763" cy="5741580"/>
          </a:xfrm>
        </p:spPr>
        <p:txBody>
          <a:bodyPr>
            <a:normAutofit/>
          </a:bodyPr>
          <a:lstStyle/>
          <a:p>
            <a:pPr marL="152396" indent="0" algn="just">
              <a:buNone/>
            </a:pPr>
            <a:r>
              <a:rPr lang="en-US" sz="2400" dirty="0">
                <a:latin typeface="Times New Roman" panose="02020603050405020304" pitchFamily="18" charset="0"/>
                <a:cs typeface="Times New Roman" panose="02020603050405020304" pitchFamily="18" charset="0"/>
              </a:rPr>
              <a:t>The Aim of our project is to predict the price of a used car based on various features , such as vehicle mileage , year of manufacturing , fuel consumption , transmission , road tax , fuel type and engine size etc. The number of cars on roads has been rising Consistently by 5% during the last decade. In 2021 approximately 5,00,000cars were registered at the National Transport Authority.  Thus, one member in every six owns a car, most of which are second hand reconditioned cars and used cars . Our project can benefit sellers , buyers and car manufacturers in the used cars market.   </a:t>
            </a:r>
          </a:p>
          <a:p>
            <a:endParaRPr lang="en-IN" sz="2400" dirty="0"/>
          </a:p>
        </p:txBody>
      </p:sp>
      <p:pic>
        <p:nvPicPr>
          <p:cNvPr id="4" name="Picture 3">
            <a:extLst>
              <a:ext uri="{FF2B5EF4-FFF2-40B4-BE49-F238E27FC236}">
                <a16:creationId xmlns:a16="http://schemas.microsoft.com/office/drawing/2014/main" id="{764468BD-50F4-C108-367B-B9CD983DCCF1}"/>
              </a:ext>
            </a:extLst>
          </p:cNvPr>
          <p:cNvPicPr>
            <a:picLocks noChangeAspect="1"/>
          </p:cNvPicPr>
          <p:nvPr/>
        </p:nvPicPr>
        <p:blipFill>
          <a:blip r:embed="rId2"/>
          <a:stretch>
            <a:fillRect/>
          </a:stretch>
        </p:blipFill>
        <p:spPr>
          <a:xfrm>
            <a:off x="4114800" y="3710764"/>
            <a:ext cx="4540103" cy="2892054"/>
          </a:xfrm>
          <a:prstGeom prst="rect">
            <a:avLst/>
          </a:prstGeom>
        </p:spPr>
      </p:pic>
      <p:sp>
        <p:nvSpPr>
          <p:cNvPr id="5" name="TextBox 4">
            <a:extLst>
              <a:ext uri="{FF2B5EF4-FFF2-40B4-BE49-F238E27FC236}">
                <a16:creationId xmlns:a16="http://schemas.microsoft.com/office/drawing/2014/main" id="{D1D0A081-8D36-693C-47F9-A854FEFFB1C9}"/>
              </a:ext>
            </a:extLst>
          </p:cNvPr>
          <p:cNvSpPr txBox="1"/>
          <p:nvPr/>
        </p:nvSpPr>
        <p:spPr>
          <a:xfrm>
            <a:off x="11483162" y="6382341"/>
            <a:ext cx="914400" cy="369332"/>
          </a:xfrm>
          <a:prstGeom prst="rect">
            <a:avLst/>
          </a:prstGeom>
          <a:noFill/>
        </p:spPr>
        <p:txBody>
          <a:bodyPr wrap="square" rtlCol="0">
            <a:spAutoFit/>
          </a:bodyPr>
          <a:lstStyle/>
          <a:p>
            <a:r>
              <a:rPr lang="en-US" dirty="0"/>
              <a:t>4</a:t>
            </a:r>
            <a:endParaRPr lang="en-IN" dirty="0"/>
          </a:p>
        </p:txBody>
      </p:sp>
    </p:spTree>
    <p:extLst>
      <p:ext uri="{BB962C8B-B14F-4D97-AF65-F5344CB8AC3E}">
        <p14:creationId xmlns:p14="http://schemas.microsoft.com/office/powerpoint/2010/main" val="2066320024"/>
      </p:ext>
    </p:extLst>
  </p:cSld>
  <p:clrMapOvr>
    <a:masterClrMapping/>
  </p:clrMapOvr>
  <p:transition>
    <p:pull dir="ld"/>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1CCAED-B63E-E620-0E52-C1CD058DB4F9}"/>
              </a:ext>
            </a:extLst>
          </p:cNvPr>
          <p:cNvSpPr>
            <a:spLocks noGrp="1"/>
          </p:cNvSpPr>
          <p:nvPr>
            <p:ph type="title"/>
          </p:nvPr>
        </p:nvSpPr>
        <p:spPr>
          <a:xfrm>
            <a:off x="415600" y="74428"/>
            <a:ext cx="11360800" cy="776177"/>
          </a:xfrm>
        </p:spPr>
        <p:txBody>
          <a:bodyPr>
            <a:normAutofit fontScale="90000"/>
          </a:bodyPr>
          <a:lstStyle/>
          <a:p>
            <a:pPr algn="ctr"/>
            <a:r>
              <a:rPr lang="en-US" sz="4000" b="1" u="sng" dirty="0">
                <a:solidFill>
                  <a:schemeClr val="tx1">
                    <a:lumMod val="85000"/>
                    <a:lumOff val="15000"/>
                  </a:schemeClr>
                </a:solidFill>
                <a:latin typeface="Times New Roman" panose="02020603050405020304" pitchFamily="18" charset="0"/>
                <a:cs typeface="Times New Roman" panose="02020603050405020304" pitchFamily="18" charset="0"/>
              </a:rPr>
              <a:t>INTRODUCTION</a:t>
            </a:r>
            <a:br>
              <a:rPr lang="en-IN" sz="4400" b="1" dirty="0">
                <a:solidFill>
                  <a:schemeClr val="tx1">
                    <a:lumMod val="85000"/>
                    <a:lumOff val="15000"/>
                  </a:schemeClr>
                </a:solidFill>
                <a:latin typeface="Times New Roman" panose="02020603050405020304" pitchFamily="18" charset="0"/>
                <a:cs typeface="Times New Roman" panose="02020603050405020304" pitchFamily="18" charset="0"/>
              </a:rPr>
            </a:br>
            <a:endParaRPr lang="en-IN" dirty="0"/>
          </a:p>
        </p:txBody>
      </p:sp>
      <p:sp>
        <p:nvSpPr>
          <p:cNvPr id="3" name="Text Placeholder 2">
            <a:extLst>
              <a:ext uri="{FF2B5EF4-FFF2-40B4-BE49-F238E27FC236}">
                <a16:creationId xmlns:a16="http://schemas.microsoft.com/office/drawing/2014/main" id="{B049AB04-DAB5-A2D5-D8C0-F9F96947531A}"/>
              </a:ext>
            </a:extLst>
          </p:cNvPr>
          <p:cNvSpPr>
            <a:spLocks noGrp="1"/>
          </p:cNvSpPr>
          <p:nvPr>
            <p:ph type="body" idx="1"/>
          </p:nvPr>
        </p:nvSpPr>
        <p:spPr>
          <a:xfrm>
            <a:off x="627320" y="1010093"/>
            <a:ext cx="11149079" cy="5773480"/>
          </a:xfrm>
        </p:spPr>
        <p:txBody>
          <a:bodyPr/>
          <a:lstStyle/>
          <a:p>
            <a:pPr marL="457200" indent="-457200" algn="just">
              <a:buClr>
                <a:schemeClr val="tx1"/>
              </a:buClr>
              <a:buSzPct val="100000"/>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The model is trained on a dataset of historical car sales data.   </a:t>
            </a:r>
          </a:p>
          <a:p>
            <a:pPr marL="457200" indent="-457200" algn="just">
              <a:buClr>
                <a:schemeClr val="tx1"/>
              </a:buClr>
              <a:buSzPct val="100000"/>
              <a:buFont typeface="Arial" panose="020B0604020202020204" pitchFamily="34" charset="0"/>
              <a:buChar char="•"/>
            </a:pPr>
            <a:r>
              <a:rPr lang="en-IN" sz="2800" dirty="0">
                <a:latin typeface="Times New Roman" panose="02020603050405020304" pitchFamily="18" charset="0"/>
                <a:cs typeface="Times New Roman" panose="02020603050405020304" pitchFamily="18" charset="0"/>
              </a:rPr>
              <a:t>The pre-owned automobile market is an ever-increasing industry.</a:t>
            </a:r>
          </a:p>
          <a:p>
            <a:pPr marL="457200" indent="-457200" algn="just">
              <a:buClr>
                <a:schemeClr val="tx1"/>
              </a:buClr>
              <a:buSzPct val="100000"/>
              <a:buFont typeface="Arial" panose="020B0604020202020204" pitchFamily="34" charset="0"/>
              <a:buChar char="•"/>
            </a:pPr>
            <a:r>
              <a:rPr lang="en-IN" sz="2800" dirty="0">
                <a:latin typeface="Times New Roman" panose="02020603050405020304" pitchFamily="18" charset="0"/>
                <a:cs typeface="Times New Roman" panose="02020603050405020304" pitchFamily="18" charset="0"/>
              </a:rPr>
              <a:t>An exact price must be set for both customers and manufacturers.</a:t>
            </a:r>
          </a:p>
          <a:p>
            <a:pPr marL="457200" indent="-457200" algn="just">
              <a:buClr>
                <a:schemeClr val="tx1"/>
              </a:buClr>
              <a:buSzPct val="100000"/>
              <a:buFont typeface="Arial" panose="020B0604020202020204" pitchFamily="34" charset="0"/>
              <a:buChar char="•"/>
            </a:pPr>
            <a:r>
              <a:rPr lang="en-IN" sz="2800" dirty="0">
                <a:latin typeface="Times New Roman" panose="02020603050405020304" pitchFamily="18" charset="0"/>
                <a:cs typeface="Times New Roman" panose="02020603050405020304" pitchFamily="18" charset="0"/>
              </a:rPr>
              <a:t>Machine Learning algorithms are used to develop models.  </a:t>
            </a:r>
          </a:p>
        </p:txBody>
      </p:sp>
      <p:pic>
        <p:nvPicPr>
          <p:cNvPr id="4" name="Picture 3">
            <a:extLst>
              <a:ext uri="{FF2B5EF4-FFF2-40B4-BE49-F238E27FC236}">
                <a16:creationId xmlns:a16="http://schemas.microsoft.com/office/drawing/2014/main" id="{111ED9D7-B539-3B22-91D1-5255221E35C4}"/>
              </a:ext>
            </a:extLst>
          </p:cNvPr>
          <p:cNvPicPr>
            <a:picLocks noChangeAspect="1"/>
          </p:cNvPicPr>
          <p:nvPr/>
        </p:nvPicPr>
        <p:blipFill>
          <a:blip r:embed="rId2"/>
          <a:stretch>
            <a:fillRect/>
          </a:stretch>
        </p:blipFill>
        <p:spPr>
          <a:xfrm>
            <a:off x="2764465" y="3280144"/>
            <a:ext cx="5901070" cy="3110023"/>
          </a:xfrm>
          <a:prstGeom prst="rect">
            <a:avLst/>
          </a:prstGeom>
        </p:spPr>
      </p:pic>
      <p:sp>
        <p:nvSpPr>
          <p:cNvPr id="5" name="TextBox 4">
            <a:extLst>
              <a:ext uri="{FF2B5EF4-FFF2-40B4-BE49-F238E27FC236}">
                <a16:creationId xmlns:a16="http://schemas.microsoft.com/office/drawing/2014/main" id="{8178BB2B-66E1-FC33-8A86-1A3B96F80128}"/>
              </a:ext>
            </a:extLst>
          </p:cNvPr>
          <p:cNvSpPr txBox="1"/>
          <p:nvPr/>
        </p:nvSpPr>
        <p:spPr>
          <a:xfrm>
            <a:off x="11564680" y="6414240"/>
            <a:ext cx="914400" cy="369332"/>
          </a:xfrm>
          <a:prstGeom prst="rect">
            <a:avLst/>
          </a:prstGeom>
          <a:noFill/>
        </p:spPr>
        <p:txBody>
          <a:bodyPr wrap="square" rtlCol="0">
            <a:spAutoFit/>
          </a:bodyPr>
          <a:lstStyle/>
          <a:p>
            <a:r>
              <a:rPr lang="en-US" dirty="0"/>
              <a:t>5</a:t>
            </a:r>
            <a:endParaRPr lang="en-IN" dirty="0"/>
          </a:p>
        </p:txBody>
      </p:sp>
    </p:spTree>
    <p:extLst>
      <p:ext uri="{BB962C8B-B14F-4D97-AF65-F5344CB8AC3E}">
        <p14:creationId xmlns:p14="http://schemas.microsoft.com/office/powerpoint/2010/main" val="2813672125"/>
      </p:ext>
    </p:extLst>
  </p:cSld>
  <p:clrMapOvr>
    <a:masterClrMapping/>
  </p:clrMapOvr>
  <p:transition>
    <p:pull dir="ld"/>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2308901-B35D-0C14-11C1-899FE6DA9727}"/>
              </a:ext>
            </a:extLst>
          </p:cNvPr>
          <p:cNvSpPr txBox="1"/>
          <p:nvPr/>
        </p:nvSpPr>
        <p:spPr>
          <a:xfrm>
            <a:off x="2796364" y="-282804"/>
            <a:ext cx="7108850" cy="1200329"/>
          </a:xfrm>
          <a:prstGeom prst="rect">
            <a:avLst/>
          </a:prstGeom>
          <a:noFill/>
        </p:spPr>
        <p:txBody>
          <a:bodyPr wrap="square">
            <a:spAutoFit/>
          </a:bodyPr>
          <a:lstStyle/>
          <a:p>
            <a:endParaRPr lang="en-US" sz="3600" b="1" u="sng" dirty="0">
              <a:solidFill>
                <a:schemeClr val="tx1">
                  <a:lumMod val="85000"/>
                  <a:lumOff val="15000"/>
                </a:schemeClr>
              </a:solidFill>
              <a:latin typeface="Times New Roman" panose="02020603050405020304" pitchFamily="18" charset="0"/>
              <a:cs typeface="Times New Roman" panose="02020603050405020304" pitchFamily="18" charset="0"/>
            </a:endParaRPr>
          </a:p>
          <a:p>
            <a:r>
              <a:rPr lang="en-US" sz="3600" b="1" u="sng" dirty="0">
                <a:solidFill>
                  <a:schemeClr val="tx1">
                    <a:lumMod val="85000"/>
                    <a:lumOff val="15000"/>
                  </a:schemeClr>
                </a:solidFill>
                <a:latin typeface="Times New Roman" panose="02020603050405020304" pitchFamily="18" charset="0"/>
                <a:cs typeface="Times New Roman" panose="02020603050405020304" pitchFamily="18" charset="0"/>
              </a:rPr>
              <a:t>LITERATURE SURVEY</a:t>
            </a:r>
            <a:endParaRPr lang="en-IN" sz="3600" b="1" u="sng" dirty="0">
              <a:solidFill>
                <a:schemeClr val="tx1">
                  <a:lumMod val="85000"/>
                  <a:lumOff val="15000"/>
                </a:schemeClr>
              </a:solidFill>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B0F4B0AE-94A5-48A0-712E-B6ABDED66C06}"/>
              </a:ext>
            </a:extLst>
          </p:cNvPr>
          <p:cNvSpPr txBox="1"/>
          <p:nvPr/>
        </p:nvSpPr>
        <p:spPr>
          <a:xfrm>
            <a:off x="925033" y="1096072"/>
            <a:ext cx="10647940" cy="1815882"/>
          </a:xfrm>
          <a:prstGeom prst="rect">
            <a:avLst/>
          </a:prstGeom>
          <a:noFill/>
        </p:spPr>
        <p:txBody>
          <a:bodyPr wrap="square">
            <a:spAutoFit/>
          </a:bodyPr>
          <a:lstStyle/>
          <a:p>
            <a:pPr marL="342900" indent="-342900" algn="just">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“Prediction of Pre-owned Prices Using Machine Learning Techniques" by M. I. A. Miah, M. S. Aref in, and M. S. Islam (2022).</a:t>
            </a:r>
          </a:p>
          <a:p>
            <a:pPr marL="342900" indent="-342900" algn="just">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The study uses a dataset of more than 100,000 used cars .</a:t>
            </a:r>
          </a:p>
          <a:p>
            <a:pPr marL="342900" indent="-342900" algn="just">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This paper presents a neural network-based approach . </a:t>
            </a:r>
          </a:p>
        </p:txBody>
      </p:sp>
      <p:pic>
        <p:nvPicPr>
          <p:cNvPr id="2" name="Picture 1">
            <a:extLst>
              <a:ext uri="{FF2B5EF4-FFF2-40B4-BE49-F238E27FC236}">
                <a16:creationId xmlns:a16="http://schemas.microsoft.com/office/drawing/2014/main" id="{70656C56-BC48-6AF5-6A99-CB3D21DAA37A}"/>
              </a:ext>
            </a:extLst>
          </p:cNvPr>
          <p:cNvPicPr>
            <a:picLocks noChangeAspect="1"/>
          </p:cNvPicPr>
          <p:nvPr/>
        </p:nvPicPr>
        <p:blipFill>
          <a:blip r:embed="rId2"/>
          <a:stretch>
            <a:fillRect/>
          </a:stretch>
        </p:blipFill>
        <p:spPr>
          <a:xfrm>
            <a:off x="2796364" y="3187442"/>
            <a:ext cx="5482932" cy="3420730"/>
          </a:xfrm>
          <a:prstGeom prst="rect">
            <a:avLst/>
          </a:prstGeom>
        </p:spPr>
      </p:pic>
      <p:sp>
        <p:nvSpPr>
          <p:cNvPr id="4" name="TextBox 3">
            <a:extLst>
              <a:ext uri="{FF2B5EF4-FFF2-40B4-BE49-F238E27FC236}">
                <a16:creationId xmlns:a16="http://schemas.microsoft.com/office/drawing/2014/main" id="{AE507F9F-B8CA-ED7F-CBEB-0509E4F184E0}"/>
              </a:ext>
            </a:extLst>
          </p:cNvPr>
          <p:cNvSpPr txBox="1"/>
          <p:nvPr/>
        </p:nvSpPr>
        <p:spPr>
          <a:xfrm>
            <a:off x="11572973" y="6423506"/>
            <a:ext cx="914400" cy="369332"/>
          </a:xfrm>
          <a:prstGeom prst="rect">
            <a:avLst/>
          </a:prstGeom>
          <a:noFill/>
        </p:spPr>
        <p:txBody>
          <a:bodyPr wrap="square" rtlCol="0">
            <a:spAutoFit/>
          </a:bodyPr>
          <a:lstStyle/>
          <a:p>
            <a:r>
              <a:rPr lang="en-US" dirty="0"/>
              <a:t>6</a:t>
            </a:r>
            <a:endParaRPr lang="en-IN" dirty="0"/>
          </a:p>
        </p:txBody>
      </p:sp>
    </p:spTree>
    <p:extLst>
      <p:ext uri="{BB962C8B-B14F-4D97-AF65-F5344CB8AC3E}">
        <p14:creationId xmlns:p14="http://schemas.microsoft.com/office/powerpoint/2010/main" val="38584463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4CF53-28C3-2CB0-9D4E-1ECCF0257883}"/>
              </a:ext>
            </a:extLst>
          </p:cNvPr>
          <p:cNvSpPr>
            <a:spLocks noGrp="1"/>
          </p:cNvSpPr>
          <p:nvPr>
            <p:ph type="title"/>
          </p:nvPr>
        </p:nvSpPr>
        <p:spPr>
          <a:xfrm>
            <a:off x="946298" y="265813"/>
            <a:ext cx="10830101" cy="1073889"/>
          </a:xfrm>
        </p:spPr>
        <p:txBody>
          <a:bodyPr>
            <a:noAutofit/>
          </a:bodyPr>
          <a:lstStyle/>
          <a:p>
            <a:r>
              <a:rPr lang="en-US" sz="3600" b="1" u="sng" dirty="0">
                <a:solidFill>
                  <a:schemeClr val="tx1">
                    <a:lumMod val="85000"/>
                    <a:lumOff val="15000"/>
                  </a:schemeClr>
                </a:solidFill>
                <a:latin typeface="Times New Roman" panose="02020603050405020304" pitchFamily="18" charset="0"/>
                <a:cs typeface="Times New Roman" panose="02020603050405020304" pitchFamily="18" charset="0"/>
              </a:rPr>
              <a:t>EXISTING SYSTEM</a:t>
            </a:r>
            <a:br>
              <a:rPr lang="en-IN" sz="3600" b="1" u="sng" dirty="0">
                <a:solidFill>
                  <a:schemeClr val="tx1">
                    <a:lumMod val="85000"/>
                    <a:lumOff val="15000"/>
                  </a:schemeClr>
                </a:solidFill>
                <a:latin typeface="Times New Roman" panose="02020603050405020304" pitchFamily="18" charset="0"/>
                <a:cs typeface="Times New Roman" panose="02020603050405020304" pitchFamily="18" charset="0"/>
              </a:rPr>
            </a:br>
            <a:endParaRPr lang="en-IN" sz="3600" dirty="0"/>
          </a:p>
        </p:txBody>
      </p:sp>
      <p:sp>
        <p:nvSpPr>
          <p:cNvPr id="3" name="Text Placeholder 2">
            <a:extLst>
              <a:ext uri="{FF2B5EF4-FFF2-40B4-BE49-F238E27FC236}">
                <a16:creationId xmlns:a16="http://schemas.microsoft.com/office/drawing/2014/main" id="{509A4E6D-545C-9994-B5F9-98C3C1AB3798}"/>
              </a:ext>
            </a:extLst>
          </p:cNvPr>
          <p:cNvSpPr>
            <a:spLocks noGrp="1"/>
          </p:cNvSpPr>
          <p:nvPr>
            <p:ph type="body" idx="1"/>
          </p:nvPr>
        </p:nvSpPr>
        <p:spPr>
          <a:xfrm>
            <a:off x="946298" y="1531089"/>
            <a:ext cx="10713144" cy="5061098"/>
          </a:xfrm>
        </p:spPr>
        <p:txBody>
          <a:bodyPr>
            <a:normAutofit/>
          </a:bodyPr>
          <a:lstStyle/>
          <a:p>
            <a:pPr marL="457200" indent="-457200" algn="just">
              <a:buClr>
                <a:schemeClr val="tx1"/>
              </a:buClr>
              <a:buSzPct val="100000"/>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Multiple linear regression analysis, k-nearest neigh bours used to make predictions.</a:t>
            </a:r>
          </a:p>
          <a:p>
            <a:pPr marL="457200" indent="-457200" algn="just">
              <a:buClr>
                <a:schemeClr val="tx1"/>
              </a:buClr>
              <a:buSzPct val="100000"/>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Naive bayes and decision trees have been used to analyze the stock market.</a:t>
            </a:r>
          </a:p>
          <a:p>
            <a:pPr marL="457200" indent="-457200" algn="just">
              <a:buClr>
                <a:schemeClr val="tx1"/>
              </a:buClr>
              <a:buSzPct val="100000"/>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Artificial neural networks used to analyze and predict the market behavior.</a:t>
            </a:r>
          </a:p>
          <a:p>
            <a:pPr marL="0" indent="0" algn="just">
              <a:buClr>
                <a:schemeClr val="tx1"/>
              </a:buClr>
              <a:buSzPct val="100000"/>
              <a:buNone/>
            </a:pPr>
            <a:r>
              <a:rPr lang="en-US" sz="3200" b="1" dirty="0">
                <a:latin typeface="Times New Roman" panose="02020603050405020304" pitchFamily="18" charset="0"/>
                <a:cs typeface="Times New Roman" panose="02020603050405020304" pitchFamily="18" charset="0"/>
              </a:rPr>
              <a:t>Disadvantages:</a:t>
            </a:r>
          </a:p>
          <a:p>
            <a:pPr marL="514350" indent="-514350" algn="just">
              <a:buClr>
                <a:schemeClr val="tx1"/>
              </a:buClr>
              <a:buSzPct val="100000"/>
              <a:buFont typeface="+mj-lt"/>
              <a:buAutoNum type="arabicPeriod"/>
            </a:pPr>
            <a:r>
              <a:rPr lang="en-US" dirty="0">
                <a:latin typeface="Times New Roman" panose="02020603050405020304" pitchFamily="18" charset="0"/>
                <a:cs typeface="Times New Roman" panose="02020603050405020304" pitchFamily="18" charset="0"/>
              </a:rPr>
              <a:t>Data quality problems</a:t>
            </a:r>
          </a:p>
          <a:p>
            <a:pPr marL="514350" indent="-514350" algn="just">
              <a:buClr>
                <a:schemeClr val="tx1"/>
              </a:buClr>
              <a:buSzPct val="100000"/>
              <a:buFont typeface="+mj-lt"/>
              <a:buAutoNum type="arabicPeriod"/>
            </a:pPr>
            <a:r>
              <a:rPr lang="en-US" dirty="0">
                <a:latin typeface="Times New Roman" panose="02020603050405020304" pitchFamily="18" charset="0"/>
                <a:cs typeface="Times New Roman" panose="02020603050405020304" pitchFamily="18" charset="0"/>
              </a:rPr>
              <a:t>Limited data availability</a:t>
            </a:r>
          </a:p>
          <a:p>
            <a:pPr marL="514350" indent="-514350" algn="just">
              <a:buClr>
                <a:schemeClr val="tx1"/>
              </a:buClr>
              <a:buSzPct val="100000"/>
              <a:buFont typeface="+mj-lt"/>
              <a:buAutoNum type="arabicPeriod"/>
            </a:pPr>
            <a:r>
              <a:rPr lang="en-US" dirty="0">
                <a:latin typeface="Times New Roman" panose="02020603050405020304" pitchFamily="18" charset="0"/>
                <a:cs typeface="Times New Roman" panose="02020603050405020304" pitchFamily="18" charset="0"/>
              </a:rPr>
              <a:t>Overfitting</a:t>
            </a:r>
          </a:p>
          <a:p>
            <a:pPr marL="0" indent="0">
              <a:buClr>
                <a:schemeClr val="tx1"/>
              </a:buClr>
              <a:buSzPct val="100000"/>
              <a:buNone/>
            </a:pPr>
            <a:endParaRPr lang="en-US"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A73EEAFD-6B28-E2B2-8736-709DB6F8D7C7}"/>
              </a:ext>
            </a:extLst>
          </p:cNvPr>
          <p:cNvSpPr txBox="1"/>
          <p:nvPr/>
        </p:nvSpPr>
        <p:spPr>
          <a:xfrm>
            <a:off x="11541642" y="6407521"/>
            <a:ext cx="914400" cy="369332"/>
          </a:xfrm>
          <a:prstGeom prst="rect">
            <a:avLst/>
          </a:prstGeom>
          <a:noFill/>
        </p:spPr>
        <p:txBody>
          <a:bodyPr wrap="square" rtlCol="0">
            <a:spAutoFit/>
          </a:bodyPr>
          <a:lstStyle/>
          <a:p>
            <a:r>
              <a:rPr lang="en-US" dirty="0"/>
              <a:t>7</a:t>
            </a:r>
            <a:endParaRPr lang="en-IN" dirty="0"/>
          </a:p>
        </p:txBody>
      </p:sp>
    </p:spTree>
    <p:extLst>
      <p:ext uri="{BB962C8B-B14F-4D97-AF65-F5344CB8AC3E}">
        <p14:creationId xmlns:p14="http://schemas.microsoft.com/office/powerpoint/2010/main" val="3737399415"/>
      </p:ext>
    </p:extLst>
  </p:cSld>
  <p:clrMapOvr>
    <a:masterClrMapping/>
  </p:clrMapOvr>
  <p:transition>
    <p:pull dir="ld"/>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157ECD1-F7DE-D581-17E6-82A166F02971}"/>
              </a:ext>
            </a:extLst>
          </p:cNvPr>
          <p:cNvSpPr txBox="1"/>
          <p:nvPr/>
        </p:nvSpPr>
        <p:spPr>
          <a:xfrm>
            <a:off x="1329070" y="324404"/>
            <a:ext cx="8437300" cy="646331"/>
          </a:xfrm>
          <a:prstGeom prst="rect">
            <a:avLst/>
          </a:prstGeom>
          <a:noFill/>
        </p:spPr>
        <p:txBody>
          <a:bodyPr wrap="square">
            <a:spAutoFit/>
          </a:bodyPr>
          <a:lstStyle/>
          <a:p>
            <a:r>
              <a:rPr lang="en-IN" sz="3600" b="1" u="sng" dirty="0">
                <a:solidFill>
                  <a:schemeClr val="tx1">
                    <a:lumMod val="85000"/>
                    <a:lumOff val="15000"/>
                  </a:schemeClr>
                </a:solidFill>
                <a:latin typeface="Times New Roman" panose="02020603050405020304" pitchFamily="18" charset="0"/>
                <a:cs typeface="Times New Roman" panose="02020603050405020304" pitchFamily="18" charset="0"/>
              </a:rPr>
              <a:t>PROPOSED SYSTEM</a:t>
            </a:r>
            <a:endParaRPr lang="en-IN" sz="3600" u="sng" dirty="0">
              <a:solidFill>
                <a:schemeClr val="tx1">
                  <a:lumMod val="85000"/>
                  <a:lumOff val="15000"/>
                </a:schemeClr>
              </a:solidFill>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D186AB3B-9CAE-A63A-C5D4-1BBC55D51BBB}"/>
              </a:ext>
            </a:extLst>
          </p:cNvPr>
          <p:cNvSpPr txBox="1"/>
          <p:nvPr/>
        </p:nvSpPr>
        <p:spPr>
          <a:xfrm>
            <a:off x="1329070" y="1307698"/>
            <a:ext cx="10171632" cy="2246769"/>
          </a:xfrm>
          <a:prstGeom prst="rect">
            <a:avLst/>
          </a:prstGeom>
          <a:noFill/>
        </p:spPr>
        <p:txBody>
          <a:bodyPr wrap="square">
            <a:spAutoFit/>
          </a:bodyPr>
          <a:lstStyle/>
          <a:p>
            <a:pPr marL="457200" indent="-457200">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Creating a Web Application for pre- owned cars.</a:t>
            </a:r>
          </a:p>
          <a:p>
            <a:pPr marL="457200" indent="-457200">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Data have been obtained from different car websites and daily newspapers. </a:t>
            </a:r>
          </a:p>
          <a:p>
            <a:pPr marL="342900" indent="-342900">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The data was collected in less than one month interval.</a:t>
            </a:r>
          </a:p>
          <a:p>
            <a:pPr marL="342900" indent="-342900">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The data comprises of different features for pre-owned cars.</a:t>
            </a:r>
          </a:p>
        </p:txBody>
      </p:sp>
      <p:sp>
        <p:nvSpPr>
          <p:cNvPr id="2" name="TextBox 1">
            <a:extLst>
              <a:ext uri="{FF2B5EF4-FFF2-40B4-BE49-F238E27FC236}">
                <a16:creationId xmlns:a16="http://schemas.microsoft.com/office/drawing/2014/main" id="{0405682F-667E-CE41-9CC7-CB7104C8E4FD}"/>
              </a:ext>
            </a:extLst>
          </p:cNvPr>
          <p:cNvSpPr txBox="1"/>
          <p:nvPr/>
        </p:nvSpPr>
        <p:spPr>
          <a:xfrm>
            <a:off x="11606131" y="6467206"/>
            <a:ext cx="914400" cy="369332"/>
          </a:xfrm>
          <a:prstGeom prst="rect">
            <a:avLst/>
          </a:prstGeom>
          <a:noFill/>
        </p:spPr>
        <p:txBody>
          <a:bodyPr wrap="square" rtlCol="0">
            <a:spAutoFit/>
          </a:bodyPr>
          <a:lstStyle/>
          <a:p>
            <a:r>
              <a:rPr lang="en-US" dirty="0"/>
              <a:t>8</a:t>
            </a:r>
            <a:endParaRPr lang="en-IN" dirty="0"/>
          </a:p>
        </p:txBody>
      </p:sp>
      <p:pic>
        <p:nvPicPr>
          <p:cNvPr id="8" name="Picture 7">
            <a:extLst>
              <a:ext uri="{FF2B5EF4-FFF2-40B4-BE49-F238E27FC236}">
                <a16:creationId xmlns:a16="http://schemas.microsoft.com/office/drawing/2014/main" id="{F4309FAD-8760-0A28-78E3-DF6FF2A861CC}"/>
              </a:ext>
            </a:extLst>
          </p:cNvPr>
          <p:cNvPicPr>
            <a:picLocks noChangeAspect="1"/>
          </p:cNvPicPr>
          <p:nvPr/>
        </p:nvPicPr>
        <p:blipFill rotWithShape="1">
          <a:blip r:embed="rId2">
            <a:extLst>
              <a:ext uri="{28A0092B-C50C-407E-A947-70E740481C1C}">
                <a14:useLocalDpi xmlns:a14="http://schemas.microsoft.com/office/drawing/2010/main" val="0"/>
              </a:ext>
            </a:extLst>
          </a:blip>
          <a:srcRect t="16025"/>
          <a:stretch/>
        </p:blipFill>
        <p:spPr bwMode="auto">
          <a:xfrm>
            <a:off x="1815698" y="3677478"/>
            <a:ext cx="7705988" cy="2811190"/>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1650710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4BD853-02D8-F957-150F-455A172A516F}"/>
              </a:ext>
            </a:extLst>
          </p:cNvPr>
          <p:cNvSpPr>
            <a:spLocks noGrp="1"/>
          </p:cNvSpPr>
          <p:nvPr>
            <p:ph type="title"/>
          </p:nvPr>
        </p:nvSpPr>
        <p:spPr/>
        <p:txBody>
          <a:bodyPr>
            <a:normAutofit/>
          </a:bodyPr>
          <a:lstStyle/>
          <a:p>
            <a:r>
              <a:rPr lang="en-US" sz="3600" b="1" u="sng" dirty="0">
                <a:latin typeface="Times New Roman" panose="02020603050405020304" pitchFamily="18" charset="0"/>
                <a:cs typeface="Times New Roman" panose="02020603050405020304" pitchFamily="18" charset="0"/>
              </a:rPr>
              <a:t>DESIGN</a:t>
            </a:r>
            <a:endParaRPr lang="en-IN" sz="3600" b="1" u="sng" dirty="0">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ABCB903E-631C-1DDF-6DC0-593376603805}"/>
              </a:ext>
            </a:extLst>
          </p:cNvPr>
          <p:cNvSpPr>
            <a:spLocks noGrp="1"/>
          </p:cNvSpPr>
          <p:nvPr>
            <p:ph type="body" idx="1"/>
          </p:nvPr>
        </p:nvSpPr>
        <p:spPr/>
        <p:txBody>
          <a:bodyPr/>
          <a:lstStyle/>
          <a:p>
            <a:pPr marL="152396" indent="0">
              <a:buSzPct val="102000"/>
              <a:buNone/>
            </a:pPr>
            <a:r>
              <a:rPr lang="en-US" dirty="0">
                <a:latin typeface="Times New Roman" panose="02020603050405020304" pitchFamily="18" charset="0"/>
                <a:cs typeface="Times New Roman" panose="02020603050405020304" pitchFamily="18" charset="0"/>
              </a:rPr>
              <a:t>To design the module in diagram Format we use UML diagrams which will make this project easier to understand.</a:t>
            </a:r>
          </a:p>
          <a:p>
            <a:pPr marL="152396" indent="0">
              <a:buSzPct val="102000"/>
              <a:buNone/>
            </a:pPr>
            <a:endParaRPr lang="en-US" dirty="0">
              <a:latin typeface="Times New Roman" panose="02020603050405020304" pitchFamily="18" charset="0"/>
              <a:cs typeface="Times New Roman" panose="02020603050405020304" pitchFamily="18" charset="0"/>
            </a:endParaRPr>
          </a:p>
          <a:p>
            <a:pPr>
              <a:buSzPct val="10000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Use case diagram.</a:t>
            </a:r>
          </a:p>
          <a:p>
            <a:pPr>
              <a:buSzPct val="10000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Class diagram.</a:t>
            </a:r>
          </a:p>
          <a:p>
            <a:pPr>
              <a:buSzPct val="10000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State chart diagram.</a:t>
            </a:r>
          </a:p>
          <a:p>
            <a:pPr>
              <a:buSzPct val="10000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Sequence diagram.</a:t>
            </a:r>
          </a:p>
          <a:p>
            <a:pPr>
              <a:buSzPct val="10000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Data flow diagram</a:t>
            </a:r>
            <a:endParaRPr lang="en-IN"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B480838F-49FE-3501-C01F-6C5FA882E190}"/>
              </a:ext>
            </a:extLst>
          </p:cNvPr>
          <p:cNvSpPr txBox="1"/>
          <p:nvPr/>
        </p:nvSpPr>
        <p:spPr>
          <a:xfrm>
            <a:off x="11310730" y="6211669"/>
            <a:ext cx="308098" cy="646331"/>
          </a:xfrm>
          <a:prstGeom prst="rect">
            <a:avLst/>
          </a:prstGeom>
          <a:noFill/>
        </p:spPr>
        <p:txBody>
          <a:bodyPr wrap="none" rtlCol="0">
            <a:spAutoFit/>
          </a:bodyPr>
          <a:lstStyle/>
          <a:p>
            <a:r>
              <a:rPr lang="en-US" dirty="0"/>
              <a:t>9</a:t>
            </a:r>
          </a:p>
          <a:p>
            <a:endParaRPr lang="en-IN" dirty="0"/>
          </a:p>
        </p:txBody>
      </p:sp>
    </p:spTree>
    <p:extLst>
      <p:ext uri="{BB962C8B-B14F-4D97-AF65-F5344CB8AC3E}">
        <p14:creationId xmlns:p14="http://schemas.microsoft.com/office/powerpoint/2010/main" val="3824763613"/>
      </p:ext>
    </p:extLst>
  </p:cSld>
  <p:clrMapOvr>
    <a:masterClrMapping/>
  </p:clrMapOvr>
  <p:transition>
    <p:pull dir="ld"/>
  </p:transition>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961</TotalTime>
  <Words>2383</Words>
  <Application>Microsoft Office PowerPoint</Application>
  <PresentationFormat>Widescreen</PresentationFormat>
  <Paragraphs>283</Paragraphs>
  <Slides>39</Slides>
  <Notes>3</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39</vt:i4>
      </vt:variant>
    </vt:vector>
  </HeadingPairs>
  <TitlesOfParts>
    <vt:vector size="53" baseType="lpstr">
      <vt:lpstr>Yu Gothic UI Semibold</vt:lpstr>
      <vt:lpstr>Adobe Heiti Std R</vt:lpstr>
      <vt:lpstr>Aptos</vt:lpstr>
      <vt:lpstr>Aptos Display</vt:lpstr>
      <vt:lpstr>Arial</vt:lpstr>
      <vt:lpstr>Arial Rounded MT Bold</vt:lpstr>
      <vt:lpstr>Bell MT</vt:lpstr>
      <vt:lpstr>Calibri</vt:lpstr>
      <vt:lpstr>Garamond</vt:lpstr>
      <vt:lpstr>Segoe UI Black</vt:lpstr>
      <vt:lpstr>Segoe UI Variable Text Semibold</vt:lpstr>
      <vt:lpstr>Sitka Banner</vt:lpstr>
      <vt:lpstr>Times New Roman</vt:lpstr>
      <vt:lpstr>Office Theme</vt:lpstr>
      <vt:lpstr>            WELCOME</vt:lpstr>
      <vt:lpstr>TALLA PADMAVATHI COLLEGE OF ENGINEERING  </vt:lpstr>
      <vt:lpstr>CONTENTS</vt:lpstr>
      <vt:lpstr>ABSTRACT</vt:lpstr>
      <vt:lpstr>INTRODUCTION </vt:lpstr>
      <vt:lpstr>PowerPoint Presentation</vt:lpstr>
      <vt:lpstr>EXISTING SYSTEM </vt:lpstr>
      <vt:lpstr>PowerPoint Presentation</vt:lpstr>
      <vt:lpstr>DESIGN</vt:lpstr>
      <vt:lpstr>USECASE DIAGRAM</vt:lpstr>
      <vt:lpstr>CLASS DIAGRAM</vt:lpstr>
      <vt:lpstr>STATE CHART DIAGRAM</vt:lpstr>
      <vt:lpstr>SEQUENCE DIAGRAM</vt:lpstr>
      <vt:lpstr>DATA FLOW DIAGRAM</vt:lpstr>
      <vt:lpstr>MODULES</vt:lpstr>
      <vt:lpstr>PowerPoint Presentation</vt:lpstr>
      <vt:lpstr>CODE:</vt:lpstr>
      <vt:lpstr>PowerPoint Presentation</vt:lpstr>
      <vt:lpstr>PowerPoint Presentation</vt:lpstr>
      <vt:lpstr>PowerPoint Presentation</vt:lpstr>
      <vt:lpstr>BACK-END</vt:lpstr>
      <vt:lpstr>PowerPoint Presentation</vt:lpstr>
      <vt:lpstr>PowerPoint Presentation</vt:lpstr>
      <vt:lpstr>PowerPoint Presentation</vt:lpstr>
      <vt:lpstr>PowerPoint Presentation</vt:lpstr>
      <vt:lpstr>PowerPoint Presentation</vt:lpstr>
      <vt:lpstr>RESULT</vt:lpstr>
      <vt:lpstr>PowerPoint Presentation</vt:lpstr>
      <vt:lpstr>PowerPoint Presentation</vt:lpstr>
      <vt:lpstr>PowerPoint Presentation</vt:lpstr>
      <vt:lpstr>PowerPoint Presentation</vt:lpstr>
      <vt:lpstr>PowerPoint Presentation</vt:lpstr>
      <vt:lpstr>PowerPoint Presentation</vt:lpstr>
      <vt:lpstr>TESTING</vt:lpstr>
      <vt:lpstr>CONCLUSION</vt:lpstr>
      <vt:lpstr>LIMITATIONS</vt:lpstr>
      <vt:lpstr>REFERENCES</vt:lpstr>
      <vt:lpstr>                                                      </vt:lpstr>
      <vt:lpstr>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aravind.telu724@gmail.com</dc:creator>
  <cp:lastModifiedBy>mdsalmabegam13@gmail.com</cp:lastModifiedBy>
  <cp:revision>35</cp:revision>
  <dcterms:created xsi:type="dcterms:W3CDTF">2024-06-16T04:15:23Z</dcterms:created>
  <dcterms:modified xsi:type="dcterms:W3CDTF">2024-10-15T04:28:00Z</dcterms:modified>
</cp:coreProperties>
</file>